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39"/>
  </p:notesMasterIdLst>
  <p:sldIdLst>
    <p:sldId id="472" r:id="rId5"/>
    <p:sldId id="853" r:id="rId6"/>
    <p:sldId id="854" r:id="rId7"/>
    <p:sldId id="866" r:id="rId8"/>
    <p:sldId id="890" r:id="rId9"/>
    <p:sldId id="856" r:id="rId10"/>
    <p:sldId id="857" r:id="rId11"/>
    <p:sldId id="858" r:id="rId12"/>
    <p:sldId id="859" r:id="rId13"/>
    <p:sldId id="860" r:id="rId14"/>
    <p:sldId id="861" r:id="rId15"/>
    <p:sldId id="862" r:id="rId16"/>
    <p:sldId id="863" r:id="rId17"/>
    <p:sldId id="864" r:id="rId18"/>
    <p:sldId id="867" r:id="rId19"/>
    <p:sldId id="868" r:id="rId20"/>
    <p:sldId id="872" r:id="rId21"/>
    <p:sldId id="873" r:id="rId22"/>
    <p:sldId id="874" r:id="rId23"/>
    <p:sldId id="875" r:id="rId24"/>
    <p:sldId id="876" r:id="rId25"/>
    <p:sldId id="877" r:id="rId26"/>
    <p:sldId id="878" r:id="rId27"/>
    <p:sldId id="879" r:id="rId28"/>
    <p:sldId id="880" r:id="rId29"/>
    <p:sldId id="881" r:id="rId30"/>
    <p:sldId id="882" r:id="rId31"/>
    <p:sldId id="883" r:id="rId32"/>
    <p:sldId id="884" r:id="rId33"/>
    <p:sldId id="885" r:id="rId34"/>
    <p:sldId id="886" r:id="rId35"/>
    <p:sldId id="887" r:id="rId36"/>
    <p:sldId id="260" r:id="rId37"/>
    <p:sldId id="88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536E98A-12B8-46F3-987E-D3C48F530570}">
          <p14:sldIdLst>
            <p14:sldId id="472"/>
            <p14:sldId id="853"/>
            <p14:sldId id="854"/>
          </p14:sldIdLst>
        </p14:section>
        <p14:section name="New service opening sequences" id="{12D7A5C4-2A08-9348-9A88-37BAAE8D6CE6}">
          <p14:sldIdLst>
            <p14:sldId id="866"/>
            <p14:sldId id="890"/>
            <p14:sldId id="856"/>
            <p14:sldId id="857"/>
            <p14:sldId id="858"/>
            <p14:sldId id="859"/>
            <p14:sldId id="860"/>
            <p14:sldId id="861"/>
            <p14:sldId id="862"/>
            <p14:sldId id="863"/>
            <p14:sldId id="864"/>
            <p14:sldId id="867"/>
            <p14:sldId id="868"/>
            <p14:sldId id="872"/>
            <p14:sldId id="873"/>
            <p14:sldId id="874"/>
            <p14:sldId id="875"/>
            <p14:sldId id="876"/>
            <p14:sldId id="877"/>
            <p14:sldId id="878"/>
            <p14:sldId id="879"/>
            <p14:sldId id="880"/>
            <p14:sldId id="881"/>
            <p14:sldId id="882"/>
          </p14:sldIdLst>
        </p14:section>
        <p14:section name="Misc maps" id="{62A13B96-77BE-8E4D-930F-E327AB1FBC50}">
          <p14:sldIdLst>
            <p14:sldId id="883"/>
            <p14:sldId id="884"/>
            <p14:sldId id="885"/>
            <p14:sldId id="886"/>
            <p14:sldId id="887"/>
            <p14:sldId id="260"/>
            <p14:sldId id="888"/>
          </p14:sldIdLst>
        </p14:section>
      </p14:sectionLst>
    </p:ext>
    <p:ext uri="{EFAFB233-063F-42B5-8137-9DF3F51BA10A}">
      <p15:sldGuideLst xmlns:p15="http://schemas.microsoft.com/office/powerpoint/2012/main">
        <p15:guide id="1" pos="34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BF0339-2BA1-F216-991C-529C0A736C1F}" name="Netzler, Kat" initials="NK" userId="S::Kat.Netzler@soundtransit.org::61fa32a9-c8ee-4739-aab1-cc6fac55ab7b" providerId="AD"/>
  <p188:author id="{8CB2BE4E-5D45-02E1-F97D-C2286A6875A5}" name="Perrone, Emily" initials="EP" userId="S::Emily.Perrone@soundtransit.org::e3402336-3d6a-4e6a-be3e-bb334c58776d" providerId="AD"/>
  <p188:author id="{E90D2074-970B-9206-FC9F-66E47FBA7E8F}" name="Mayock, Melanie" initials="MM" userId="S::melanie.mayock@soundtransit.org::f2344242-964b-4e9e-9a7a-3a8ccf6a5da0" providerId="AD"/>
  <p188:author id="{E3868F7F-DFE5-4DF6-7104-E7C1D005E289}" name="Walker, Chris" initials="WC" userId="S::chris.walker@soundtransit.org::dc979cd0-e831-4eb7-aee8-286e457b48c1" providerId="AD"/>
  <p188:author id="{C6801596-D185-E3DE-704B-B6A9E7BBD5FF}" name="Shaner, Eliza" initials="SE" userId="S::eliza.shaner@soundtransit.org::96db276f-f26a-42b9-8a72-d0d47d0b17c6" providerId="AD"/>
  <p188:author id="{BD650F9C-84C0-C03B-D1AC-2451375EED3C}" name="Walker, Chris" initials="" userId="S::Chris.Walker@soundtransit.org::dc979cd0-e831-4eb7-aee8-286e457b48c1" providerId="AD"/>
  <p188:author id="{8CCA16B8-BAFF-6066-0B13-11B8495EC988}" name="Perrone, Emily" initials="PE" userId="S::emily.perrone@soundtransit.org::e3402336-3d6a-4e6a-be3e-bb334c58776d" providerId="AD"/>
  <p188:author id="{407665D4-B434-56C3-DCF1-5A05AAE19E98}" name="Trunkey, Elizabeth" initials="TE" userId="S::elizabeth.trunkey@soundtransit.org::2011c6de-5710-4bec-a24f-11c6e36834f9" providerId="AD"/>
  <p188:author id="{CEA92EE5-3383-4135-52FE-23101ADB0040}" name="Lamon, Luke" initials="LL" userId="S::luke.lamon@soundtransit.org::d3ca4491-61a8-47b4-a895-ed36cea39950" providerId="AD"/>
  <p188:author id="{A0BA12F0-B8CD-F5BF-378E-FCB541DBE0B6}" name="Shaner, Zee" initials="SZ" userId="S::zee.shaner@soundtransit.org::96db276f-f26a-42b9-8a72-d0d47d0b17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Pelz, Janet" initials="PJ" lastIdx="8" clrIdx="0">
    <p:extLst>
      <p:ext uri="{19B8F6BF-5375-455C-9EA6-DF929625EA0E}">
        <p15:presenceInfo xmlns:p15="http://schemas.microsoft.com/office/powerpoint/2012/main" userId="S-1-5-21-1202660629-261903793-682003330-32066" providerId="AD"/>
      </p:ext>
    </p:extLst>
  </p:cmAuthor>
  <p:cmAuthor id="4" name="Shaner, Zee" initials="SZ" lastIdx="8" clrIdx="1">
    <p:extLst>
      <p:ext uri="{19B8F6BF-5375-455C-9EA6-DF929625EA0E}">
        <p15:presenceInfo xmlns:p15="http://schemas.microsoft.com/office/powerpoint/2012/main" userId="S::zee.shaner@soundtransit.org::96db276f-f26a-42b9-8a72-d0d47d0b17c6" providerId="AD"/>
      </p:ext>
    </p:extLst>
  </p:cmAuthor>
  <p:cmAuthor id="5" name="Netzler, Kat" initials="NK" lastIdx="11" clrIdx="2">
    <p:extLst>
      <p:ext uri="{19B8F6BF-5375-455C-9EA6-DF929625EA0E}">
        <p15:presenceInfo xmlns:p15="http://schemas.microsoft.com/office/powerpoint/2012/main" userId="S::Kat.Netzler@soundtransit.org::61fa32a9-c8ee-4739-aab1-cc6fac55ab7b" providerId="AD"/>
      </p:ext>
    </p:extLst>
  </p:cmAuthor>
  <p:cmAuthor id="6" name="Perrone, Emily" initials="PE" lastIdx="2" clrIdx="3">
    <p:extLst>
      <p:ext uri="{19B8F6BF-5375-455C-9EA6-DF929625EA0E}">
        <p15:presenceInfo xmlns:p15="http://schemas.microsoft.com/office/powerpoint/2012/main" userId="S::emily.perrone@soundtransit.org::e3402336-3d6a-4e6a-be3e-bb334c5877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12E6D"/>
    <a:srgbClr val="333333"/>
    <a:srgbClr val="929292"/>
    <a:srgbClr val="003E7E"/>
    <a:srgbClr val="007297"/>
    <a:srgbClr val="012F6D"/>
    <a:srgbClr val="EF7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08E42B-22E3-6347-9542-E96674EF8139}" v="29" dt="2025-05-13T17:43:15.146"/>
    <p1510:client id="{3ED45369-B180-B389-E13E-4D65F74A66FA}" v="24" dt="2025-05-15T15:54:49.603"/>
    <p1510:client id="{80117FCB-DDEF-13F8-7277-063CCD802FA6}" v="17" dt="2025-05-14T22:34:04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21"/>
    <p:restoredTop sz="94720"/>
  </p:normalViewPr>
  <p:slideViewPr>
    <p:cSldViewPr snapToGrid="0">
      <p:cViewPr varScale="1">
        <p:scale>
          <a:sx n="207" d="100"/>
          <a:sy n="207" d="100"/>
        </p:scale>
        <p:origin x="912" y="168"/>
      </p:cViewPr>
      <p:guideLst>
        <p:guide pos="34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17663-6A57-4AD5-9DDF-86DB5CEDEE33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E8743-CF6A-4929-8426-1D3B59810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3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Note: Project delivery dates in the slides that follow are subject to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3DB7FA-C357-BD44-B313-15295D39482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5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88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70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60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93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47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64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29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4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54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5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70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89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20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49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61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80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36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49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850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88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6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08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4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8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77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49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6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7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7CCAA-40A7-0B41-B4D5-F053BD9E30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37" y="5867400"/>
            <a:ext cx="2895599" cy="44547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BEA3361-5263-9D4A-B711-6E797C300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656" y="2708837"/>
            <a:ext cx="10298179" cy="821764"/>
          </a:xfrm>
          <a:prstGeom prst="rect">
            <a:avLst/>
          </a:prstGeom>
        </p:spPr>
        <p:txBody>
          <a:bodyPr/>
          <a:lstStyle>
            <a:lvl1pPr algn="r">
              <a:defRPr sz="4267" b="0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EC95C49-C071-CF4C-A459-A2E8844A29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17742" y="3632201"/>
            <a:ext cx="1754093" cy="540871"/>
          </a:xfrm>
          <a:prstGeom prst="rect">
            <a:avLst/>
          </a:prstGeom>
        </p:spPr>
        <p:txBody>
          <a:bodyPr/>
          <a:lstStyle>
            <a:lvl1pPr algn="r">
              <a:defRPr sz="2667" b="0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56235" y="1498601"/>
            <a:ext cx="10515600" cy="1394441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6000"/>
              </a:lnSpc>
              <a:defRPr lang="en-US" sz="6400" b="1" i="1" kern="1200" baseline="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marL="0" lvl="0" indent="0" algn="r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</a:pPr>
            <a:r>
              <a:rPr lang="en-US"/>
              <a:t>Presentation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051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24">
          <p15:clr>
            <a:srgbClr val="FBAE40"/>
          </p15:clr>
        </p15:guide>
        <p15:guide id="2" orient="horz">
          <p15:clr>
            <a:srgbClr val="FBAE40"/>
          </p15:clr>
        </p15:guide>
        <p15:guide id="3" pos="336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bg>
      <p:bgPr>
        <a:solidFill>
          <a:srgbClr val="007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05568"/>
            <a:ext cx="12192000" cy="132503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lang="en-US" sz="5867" b="1" i="1" kern="12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marL="0" lvl="0" indent="0" algn="ctr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</a:pPr>
            <a:r>
              <a:rPr lang="en-US"/>
              <a:t>Section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61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8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bg>
      <p:bgPr>
        <a:solidFill>
          <a:srgbClr val="D41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11C020-A1EE-984A-8096-4EEB8DDCC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13021"/>
            <a:ext cx="12192000" cy="132503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867" i="1"/>
            </a:lvl1pPr>
          </a:lstStyle>
          <a:p>
            <a:r>
              <a:rPr lang="en-US"/>
              <a:t>Section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980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7006-0ADB-AC45-B594-99BFD585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827616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003E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7F7EA1-0B2E-D843-B233-B9ECBE713A73}"/>
              </a:ext>
            </a:extLst>
          </p:cNvPr>
          <p:cNvSpPr/>
          <p:nvPr userDrawn="1"/>
        </p:nvSpPr>
        <p:spPr>
          <a:xfrm>
            <a:off x="1" y="6172200"/>
            <a:ext cx="12192000" cy="6858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FC4CE0-7B7E-8C4C-8408-00ECC37677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344139"/>
            <a:ext cx="1865963" cy="287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D98672-932C-C741-A78D-0A59A48D49CB}"/>
              </a:ext>
            </a:extLst>
          </p:cNvPr>
          <p:cNvSpPr txBox="1"/>
          <p:nvPr userDrawn="1"/>
        </p:nvSpPr>
        <p:spPr>
          <a:xfrm>
            <a:off x="203200" y="6309915"/>
            <a:ext cx="111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EFBB39-EDAD-124B-90FA-D053390A9790}" type="slidenum">
              <a:rPr lang="en-US" sz="1600" smtClean="0">
                <a:solidFill>
                  <a:schemeClr val="bg1"/>
                </a:solidFill>
              </a:rPr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2CCBF-2D00-DE47-A134-FEDC898F79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4023" y="1498600"/>
            <a:ext cx="6985000" cy="2235200"/>
          </a:xfrm>
          <a:prstGeom prst="rect">
            <a:avLst/>
          </a:prstGeom>
        </p:spPr>
        <p:txBody>
          <a:bodyPr/>
          <a:lstStyle>
            <a:lvl1pPr>
              <a:defRPr sz="3200" b="1" i="1">
                <a:solidFill>
                  <a:srgbClr val="00729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6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8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7CCAA-40A7-0B41-B4D5-F053BD9E30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4140201"/>
            <a:ext cx="2983563" cy="4590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F8703F2-99DE-0A4B-BC3B-22E3878F64AC}"/>
              </a:ext>
            </a:extLst>
          </p:cNvPr>
          <p:cNvGrpSpPr/>
          <p:nvPr userDrawn="1"/>
        </p:nvGrpSpPr>
        <p:grpSpPr>
          <a:xfrm>
            <a:off x="5486400" y="5705289"/>
            <a:ext cx="1357141" cy="349623"/>
            <a:chOff x="3996753" y="2876550"/>
            <a:chExt cx="1032447" cy="2659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D23F00-E036-3C48-A822-26FBB74D4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753" y="2876550"/>
              <a:ext cx="126538" cy="2659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ED0D72-AA6D-A74A-B4B6-C348633AD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838" y="2876550"/>
              <a:ext cx="265362" cy="2659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009748-328C-4846-9ED3-9D717E120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638" y="2876550"/>
              <a:ext cx="305902" cy="24816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26EBF4E-5A9B-8845-A748-AA6EB9AA929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2826" y="5073596"/>
            <a:ext cx="376932" cy="3874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E325C8-82B6-C848-801B-A5A9471EAB41}"/>
              </a:ext>
            </a:extLst>
          </p:cNvPr>
          <p:cNvSpPr txBox="1"/>
          <p:nvPr userDrawn="1"/>
        </p:nvSpPr>
        <p:spPr>
          <a:xfrm>
            <a:off x="4735455" y="4959522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err="1">
                <a:solidFill>
                  <a:schemeClr val="bg1"/>
                </a:solidFill>
              </a:rPr>
              <a:t>soundtransit.org</a:t>
            </a:r>
            <a:endParaRPr lang="en-US" sz="3200" i="1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38200" y="1900768"/>
            <a:ext cx="10515600" cy="1325033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4267" i="1" kern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{write “thank you” here}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288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24">
          <p15:clr>
            <a:srgbClr val="FBAE40"/>
          </p15:clr>
        </p15:guide>
        <p15:guide id="2" orient="horz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c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7CCAA-40A7-0B41-B4D5-F053BD9E30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37" y="5867400"/>
            <a:ext cx="2895599" cy="44547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82621" y="1498600"/>
            <a:ext cx="10298179" cy="1056296"/>
          </a:xfrm>
          <a:prstGeom prst="rect">
            <a:avLst/>
          </a:prstGeom>
        </p:spPr>
        <p:txBody>
          <a:bodyPr/>
          <a:lstStyle>
            <a:lvl1pPr algn="r">
              <a:defRPr sz="6400" b="1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BEA3361-5263-9D4A-B711-6E797C300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656" y="2708837"/>
            <a:ext cx="10298179" cy="821764"/>
          </a:xfrm>
          <a:prstGeom prst="rect">
            <a:avLst/>
          </a:prstGeom>
        </p:spPr>
        <p:txBody>
          <a:bodyPr/>
          <a:lstStyle>
            <a:lvl1pPr algn="r">
              <a:defRPr sz="4267" b="0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EC95C49-C071-CF4C-A459-A2E8844A29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17742" y="3632201"/>
            <a:ext cx="1754093" cy="540871"/>
          </a:xfrm>
          <a:prstGeom prst="rect">
            <a:avLst/>
          </a:prstGeom>
        </p:spPr>
        <p:txBody>
          <a:bodyPr/>
          <a:lstStyle>
            <a:lvl1pPr algn="r">
              <a:defRPr sz="2667" b="0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12/05/18</a:t>
            </a:r>
          </a:p>
        </p:txBody>
      </p:sp>
    </p:spTree>
    <p:extLst>
      <p:ext uri="{BB962C8B-B14F-4D97-AF65-F5344CB8AC3E}">
        <p14:creationId xmlns:p14="http://schemas.microsoft.com/office/powerpoint/2010/main" val="62560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24">
          <p15:clr>
            <a:srgbClr val="FBAE40"/>
          </p15:clr>
        </p15:guide>
        <p15:guide id="2" orient="horz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eft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621792"/>
            <a:ext cx="7010400" cy="71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76800" y="1564640"/>
            <a:ext cx="7010400" cy="529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9D1A47-321A-A240-8F8F-AFF4E3B82A52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D67CA-D8A0-4D42-A68F-6EBDDB3B1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344139"/>
            <a:ext cx="1865963" cy="287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F9DBF8-DFD4-D243-896B-DB01BE542DA0}"/>
              </a:ext>
            </a:extLst>
          </p:cNvPr>
          <p:cNvSpPr txBox="1"/>
          <p:nvPr userDrawn="1"/>
        </p:nvSpPr>
        <p:spPr>
          <a:xfrm>
            <a:off x="203200" y="6309915"/>
            <a:ext cx="111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EFBB39-EDAD-124B-90FA-D053390A9790}" type="slidenum">
              <a:rPr lang="en-US" sz="1600" smtClean="0">
                <a:solidFill>
                  <a:schemeClr val="bg1"/>
                </a:solidFill>
              </a:rPr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4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9"/>
    </p:custDataLst>
    <p:extLst>
      <p:ext uri="{BB962C8B-B14F-4D97-AF65-F5344CB8AC3E}">
        <p14:creationId xmlns:p14="http://schemas.microsoft.com/office/powerpoint/2010/main" val="256797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 kern="1200" spc="67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FontTx/>
        <a:buNone/>
        <a:defRPr sz="26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04792" indent="-304792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09585" indent="-304792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-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0" indent="0" algn="l" rtl="0" eaLnBrk="1" fontAlgn="base" hangingPunct="1">
        <a:spcBef>
          <a:spcPts val="400"/>
        </a:spcBef>
        <a:spcAft>
          <a:spcPct val="0"/>
        </a:spcAft>
        <a:buFontTx/>
        <a:buNone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304792" indent="-304792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F26B43"/>
          </p15:clr>
        </p15:guide>
        <p15:guide id="3" pos="5760">
          <p15:clr>
            <a:srgbClr val="F26B43"/>
          </p15:clr>
        </p15:guide>
        <p15:guide id="4" orient="horz" pos="3240">
          <p15:clr>
            <a:srgbClr val="F26B43"/>
          </p15:clr>
        </p15:guide>
        <p15:guide id="5" orient="horz" pos="708">
          <p15:clr>
            <a:srgbClr val="F26B43"/>
          </p15:clr>
        </p15:guide>
        <p15:guide id="6">
          <p15:clr>
            <a:srgbClr val="F26B43"/>
          </p15:clr>
        </p15:guide>
        <p15:guide id="7" orient="horz" pos="10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A08A12-4C5C-B322-A706-23C4A3B8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65" y="1498601"/>
            <a:ext cx="10751670" cy="1394441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/>
              <a:t>Current and future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CE596-0375-45F9-4756-2EC0B9999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System maps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FCFDFE-5850-C5B4-40A2-2850816AAE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1442" y="3632201"/>
            <a:ext cx="4500394" cy="540871"/>
          </a:xfrm>
        </p:spPr>
        <p:txBody>
          <a:bodyPr/>
          <a:lstStyle/>
          <a:p>
            <a:r>
              <a:rPr lang="en-US"/>
              <a:t>5/15/25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54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2034-2035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5907957" cy="387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effectLst/>
                <a:latin typeface="Helvetica" pitchFamily="2" charset="0"/>
              </a:rPr>
              <a:t>2035: </a:t>
            </a:r>
            <a:r>
              <a:rPr lang="en-US" sz="2400">
                <a:effectLst/>
                <a:latin typeface="Helvetica" pitchFamily="2" charset="0"/>
              </a:rPr>
              <a:t>The 1 Line extends to Federal Way, Fife, and Tacoma with four new stations.</a:t>
            </a:r>
          </a:p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2034: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Parking and access improvements at Edmonds and Mukilteo stations.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617-69C9-7A54-2E51-59F5DB1D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sp>
        <p:nvSpPr>
          <p:cNvPr id="7" name="130th dot">
            <a:extLst>
              <a:ext uri="{FF2B5EF4-FFF2-40B4-BE49-F238E27FC236}">
                <a16:creationId xmlns:a16="http://schemas.microsoft.com/office/drawing/2014/main" id="{504F0B61-F1CA-3C55-A7F5-82B4E3ED1E09}"/>
              </a:ext>
            </a:extLst>
          </p:cNvPr>
          <p:cNvSpPr/>
          <p:nvPr/>
        </p:nvSpPr>
        <p:spPr>
          <a:xfrm>
            <a:off x="2725948" y="452355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000" b="1"/>
              <a:t>+</a:t>
            </a:r>
          </a:p>
        </p:txBody>
      </p:sp>
      <p:sp>
        <p:nvSpPr>
          <p:cNvPr id="8" name="130th dot">
            <a:extLst>
              <a:ext uri="{FF2B5EF4-FFF2-40B4-BE49-F238E27FC236}">
                <a16:creationId xmlns:a16="http://schemas.microsoft.com/office/drawing/2014/main" id="{B893CE96-D858-1C2A-8C28-EBC329ABEEA9}"/>
              </a:ext>
            </a:extLst>
          </p:cNvPr>
          <p:cNvSpPr/>
          <p:nvPr/>
        </p:nvSpPr>
        <p:spPr>
          <a:xfrm>
            <a:off x="2332333" y="1245642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000" b="1"/>
              <a:t>+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4AB140-A745-17B0-494C-C98B5ABFC9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0360" y="2763568"/>
            <a:ext cx="369035" cy="3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7012349" cy="17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1 Line and 2 Line service extend to Mariner and SW Everett.</a:t>
            </a: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617-69C9-7A54-2E51-59F5DB1D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139594-9655-8467-1EAB-9DADE57A97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3006" y="974586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4" y="917499"/>
            <a:ext cx="5687824" cy="3267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New downtown Seattle light rail tunnel opens and 1 Line service extends from Ballard to Tacoma.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Helvetica" pitchFamily="2" charset="0"/>
              </a:rPr>
              <a:t>3 Line service extends north to SW Everett and connects south to West Seattle.</a:t>
            </a:r>
            <a:endParaRPr lang="en-US" sz="2400">
              <a:effectLst/>
              <a:latin typeface="Helvetica" pitchFamily="2" charset="0"/>
            </a:endParaRP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617-69C9-7A54-2E51-59F5DB1D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FF971-7BE3-3FE1-476B-16ABB77E83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971484"/>
            <a:ext cx="377719" cy="3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2041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7012349" cy="2159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3 Line service extends north to Everett.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Helvetica" pitchFamily="2" charset="0"/>
              </a:rPr>
              <a:t>T Line service adds six more stations and connects to Tacoma Community College. </a:t>
            </a:r>
            <a:endParaRPr lang="en-US" sz="2400">
              <a:effectLst/>
              <a:latin typeface="Helvetica" pitchFamily="2" charset="0"/>
            </a:endParaRP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FF971-7BE3-3FE1-476B-16ABB77E8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774" y="971484"/>
            <a:ext cx="377719" cy="373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DA1086-99E5-9260-833B-89F3060B04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971484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2044-2045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6847757" cy="387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effectLst/>
                <a:latin typeface="Helvetica" pitchFamily="2" charset="0"/>
              </a:rPr>
              <a:t>2044: </a:t>
            </a:r>
            <a:r>
              <a:rPr lang="en-US" sz="2400">
                <a:effectLst/>
                <a:latin typeface="Helvetica" pitchFamily="2" charset="0"/>
              </a:rPr>
              <a:t>The 4 Line opens from South Kirkland to Issaquah with four new stations and 2 Line connections through downtown Bellevue</a:t>
            </a:r>
            <a:r>
              <a:rPr lang="en-US" sz="2400">
                <a:latin typeface="Helvetica" pitchFamily="2" charset="0"/>
              </a:rPr>
              <a:t>. </a:t>
            </a:r>
          </a:p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2045: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S Line service extends south with two new stations in Tillicum and DuPont.</a:t>
            </a:r>
            <a:endParaRPr lang="en-US" sz="2400">
              <a:effectLst/>
              <a:latin typeface="Helvetica" pitchFamily="2" charset="0"/>
            </a:endParaRP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D7C4B-6505-2141-C7AC-FA794944F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991" y="961267"/>
            <a:ext cx="377719" cy="377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26981A-C244-1F24-2392-087F29BB9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6074" y="3120474"/>
            <a:ext cx="373864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EE957-C2B6-3B08-361B-9AA1D233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system maps</a:t>
            </a:r>
            <a:br>
              <a:rPr lang="en-US"/>
            </a:br>
            <a:r>
              <a:rPr lang="en-US" sz="4000" b="0"/>
              <a:t>(service opening sequence)</a:t>
            </a:r>
          </a:p>
        </p:txBody>
      </p:sp>
    </p:spTree>
    <p:extLst>
      <p:ext uri="{BB962C8B-B14F-4D97-AF65-F5344CB8AC3E}">
        <p14:creationId xmlns:p14="http://schemas.microsoft.com/office/powerpoint/2010/main" val="3194479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563973"/>
          </a:xfrm>
        </p:spPr>
        <p:txBody>
          <a:bodyPr/>
          <a:lstStyle/>
          <a:p>
            <a:r>
              <a:rPr lang="en-US" i="1"/>
              <a:t>Current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9"/>
            <a:ext cx="740912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Three lines 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47 miles 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</a:rPr>
              <a:t>46</a:t>
            </a: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stations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Connecting Lynnwood</a:t>
            </a:r>
            <a:r>
              <a:rPr lang="en-US" sz="2400" dirty="0">
                <a:solidFill>
                  <a:srgbClr val="1F2F51"/>
                </a:solidFill>
              </a:rPr>
              <a:t>–</a:t>
            </a: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Angle Lake, </a:t>
            </a:r>
            <a:b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</a:b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Downtown Redmond–South Bellevue, Tacoma Dome–St Joseph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03852-9892-4480-A490-65D519326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76F806-906C-42D0-B266-B32A2FCE5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963" y="1073571"/>
            <a:ext cx="377719" cy="377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211"/>
            <a:ext cx="4792129" cy="6161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BC879C-CDE6-F6BD-C42B-7A53AABEB3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0584" y="1073571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4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2026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2319" y="1058174"/>
            <a:ext cx="6031441" cy="36779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The 2 Line connects west across Lake Washington to Mercer Island and downtown Seattle, and north to Lynnwood.</a:t>
            </a:r>
          </a:p>
          <a:p>
            <a:pPr marL="989965" lvl="1" indent="-380365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The 1 Line extends south to serve Kent/Des Moines and Federal Way.</a:t>
            </a:r>
          </a:p>
          <a:p>
            <a:pPr marL="989965" lvl="1" indent="-380365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New station opens in Seattle's Pinehurst neighborhood.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3624" y="1068144"/>
            <a:ext cx="372839" cy="369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79271A-656D-CA2D-0FC2-E5FB07B35D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2808" y="1059460"/>
            <a:ext cx="377719" cy="377719"/>
          </a:xfrm>
          <a:prstGeom prst="rect">
            <a:avLst/>
          </a:prstGeom>
        </p:spPr>
      </p:pic>
      <p:grpSp>
        <p:nvGrpSpPr>
          <p:cNvPr id="6" name="NE 130th Infill">
            <a:extLst>
              <a:ext uri="{FF2B5EF4-FFF2-40B4-BE49-F238E27FC236}">
                <a16:creationId xmlns:a16="http://schemas.microsoft.com/office/drawing/2014/main" id="{B095AA37-E0CA-68D9-9686-3276B35E5E02}"/>
              </a:ext>
            </a:extLst>
          </p:cNvPr>
          <p:cNvGrpSpPr/>
          <p:nvPr/>
        </p:nvGrpSpPr>
        <p:grpSpPr>
          <a:xfrm>
            <a:off x="1733875" y="1852737"/>
            <a:ext cx="716834" cy="238527"/>
            <a:chOff x="1876577" y="1905600"/>
            <a:chExt cx="716834" cy="238527"/>
          </a:xfrm>
        </p:grpSpPr>
        <p:sp>
          <p:nvSpPr>
            <p:cNvPr id="7" name="130th dot">
              <a:extLst>
                <a:ext uri="{FF2B5EF4-FFF2-40B4-BE49-F238E27FC236}">
                  <a16:creationId xmlns:a16="http://schemas.microsoft.com/office/drawing/2014/main" id="{14932FAF-7F87-6370-9F44-3794B1481957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NE 130th St">
              <a:extLst>
                <a:ext uri="{FF2B5EF4-FFF2-40B4-BE49-F238E27FC236}">
                  <a16:creationId xmlns:a16="http://schemas.microsoft.com/office/drawing/2014/main" id="{8C84787B-51E2-E859-BCA8-9EF201A529C4}"/>
                </a:ext>
              </a:extLst>
            </p:cNvPr>
            <p:cNvSpPr txBox="1"/>
            <p:nvPr/>
          </p:nvSpPr>
          <p:spPr>
            <a:xfrm>
              <a:off x="1876577" y="1905600"/>
              <a:ext cx="697627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 dirty="0">
                  <a:solidFill>
                    <a:srgbClr val="000000"/>
                  </a:solidFill>
                </a:rPr>
                <a:t>Pinehurst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2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8"/>
            <a:ext cx="543551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new 1 Line stations open at South Graham Street and South Boeing Access Road.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grpSp>
        <p:nvGrpSpPr>
          <p:cNvPr id="11" name="NE 130th Infill">
            <a:extLst>
              <a:ext uri="{FF2B5EF4-FFF2-40B4-BE49-F238E27FC236}">
                <a16:creationId xmlns:a16="http://schemas.microsoft.com/office/drawing/2014/main" id="{D581C0B1-538C-5517-7A9E-A72932341892}"/>
              </a:ext>
            </a:extLst>
          </p:cNvPr>
          <p:cNvGrpSpPr/>
          <p:nvPr/>
        </p:nvGrpSpPr>
        <p:grpSpPr>
          <a:xfrm>
            <a:off x="2560165" y="3371812"/>
            <a:ext cx="803770" cy="238527"/>
            <a:chOff x="2508504" y="1904443"/>
            <a:chExt cx="803770" cy="238527"/>
          </a:xfrm>
        </p:grpSpPr>
        <p:sp>
          <p:nvSpPr>
            <p:cNvPr id="12" name="130th dot">
              <a:extLst>
                <a:ext uri="{FF2B5EF4-FFF2-40B4-BE49-F238E27FC236}">
                  <a16:creationId xmlns:a16="http://schemas.microsoft.com/office/drawing/2014/main" id="{60346053-6C5C-FF09-FCF2-CBBA2F49DB2A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NE 130th St">
              <a:extLst>
                <a:ext uri="{FF2B5EF4-FFF2-40B4-BE49-F238E27FC236}">
                  <a16:creationId xmlns:a16="http://schemas.microsoft.com/office/drawing/2014/main" id="{3AEEE498-495C-B77D-1460-24EB0D3DE064}"/>
                </a:ext>
              </a:extLst>
            </p:cNvPr>
            <p:cNvSpPr txBox="1"/>
            <p:nvPr/>
          </p:nvSpPr>
          <p:spPr>
            <a:xfrm>
              <a:off x="2540909" y="1904443"/>
              <a:ext cx="771365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 dirty="0">
                  <a:solidFill>
                    <a:srgbClr val="000000"/>
                  </a:solidFill>
                </a:rPr>
                <a:t>Graham St</a:t>
              </a:r>
            </a:p>
          </p:txBody>
        </p:sp>
      </p:grpSp>
      <p:grpSp>
        <p:nvGrpSpPr>
          <p:cNvPr id="14" name="NE 130th Infill">
            <a:extLst>
              <a:ext uri="{FF2B5EF4-FFF2-40B4-BE49-F238E27FC236}">
                <a16:creationId xmlns:a16="http://schemas.microsoft.com/office/drawing/2014/main" id="{E33CAF1D-5E99-98A3-23D5-78D189BF576B}"/>
              </a:ext>
            </a:extLst>
          </p:cNvPr>
          <p:cNvGrpSpPr/>
          <p:nvPr/>
        </p:nvGrpSpPr>
        <p:grpSpPr>
          <a:xfrm>
            <a:off x="1438838" y="3611180"/>
            <a:ext cx="1206234" cy="220573"/>
            <a:chOff x="1387177" y="1910729"/>
            <a:chExt cx="1206234" cy="220573"/>
          </a:xfrm>
        </p:grpSpPr>
        <p:sp>
          <p:nvSpPr>
            <p:cNvPr id="15" name="130th dot">
              <a:extLst>
                <a:ext uri="{FF2B5EF4-FFF2-40B4-BE49-F238E27FC236}">
                  <a16:creationId xmlns:a16="http://schemas.microsoft.com/office/drawing/2014/main" id="{9C8121F7-E8B4-8531-972E-F4F11A7B05D2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NE 130th St">
              <a:extLst>
                <a:ext uri="{FF2B5EF4-FFF2-40B4-BE49-F238E27FC236}">
                  <a16:creationId xmlns:a16="http://schemas.microsoft.com/office/drawing/2014/main" id="{CC173BE7-03FF-5CDF-1ED4-9613D3FF0C22}"/>
                </a:ext>
              </a:extLst>
            </p:cNvPr>
            <p:cNvSpPr txBox="1"/>
            <p:nvPr/>
          </p:nvSpPr>
          <p:spPr>
            <a:xfrm>
              <a:off x="1387177" y="1910729"/>
              <a:ext cx="1178528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950" dirty="0">
                  <a:solidFill>
                    <a:srgbClr val="000000"/>
                  </a:solidFill>
                </a:rPr>
                <a:t>Boeing Access 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3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9D826A-BD2F-9639-ADF5-265D4A15308F}"/>
              </a:ext>
            </a:extLst>
          </p:cNvPr>
          <p:cNvSpPr txBox="1"/>
          <p:nvPr/>
        </p:nvSpPr>
        <p:spPr>
          <a:xfrm>
            <a:off x="4582243" y="1018026"/>
            <a:ext cx="7254157" cy="17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The 3 Line opens </a:t>
            </a:r>
            <a:r>
              <a:rPr lang="en-US" sz="2400">
                <a:latin typeface="Helvetica" pitchFamily="2" charset="0"/>
              </a:rPr>
              <a:t>from SODO </a:t>
            </a:r>
            <a:r>
              <a:rPr lang="en-US" sz="2400">
                <a:effectLst/>
                <a:latin typeface="Helvetica" pitchFamily="2" charset="0"/>
              </a:rPr>
              <a:t>to</a:t>
            </a:r>
            <a:br>
              <a:rPr lang="en-US" sz="2400">
                <a:effectLst/>
                <a:latin typeface="Helvetica" pitchFamily="2" charset="0"/>
              </a:rPr>
            </a:br>
            <a:r>
              <a:rPr lang="en-US" sz="2400">
                <a:effectLst/>
                <a:latin typeface="Helvetica" pitchFamily="2" charset="0"/>
              </a:rPr>
              <a:t>West Seattle with three new stations.</a:t>
            </a: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76D999-0802-3C2F-BE52-EDB16CA049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1072011"/>
            <a:ext cx="377719" cy="3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77458" y="295195"/>
            <a:ext cx="6286384" cy="827616"/>
          </a:xfrm>
        </p:spPr>
        <p:txBody>
          <a:bodyPr/>
          <a:lstStyle/>
          <a:p>
            <a:r>
              <a:rPr lang="en-US" i="1"/>
              <a:t>Current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3366" y="1019099"/>
            <a:ext cx="7642489" cy="465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Three lines 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47 miles 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</a:rPr>
              <a:t>46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stations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Connecting Lynnwood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Angle Lake, Downtown Redmond–South Bellevue, Tacoma Dome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St Joseph</a:t>
            </a:r>
          </a:p>
          <a:p>
            <a:pPr marL="365751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lines 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83 miles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12 stations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</a:rPr>
              <a:t>Connecting Everett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</a:rPr>
              <a:t>Seattle and Lakewood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</a:rPr>
              <a:t>Seattle</a:t>
            </a:r>
            <a:endParaRPr lang="en-US" sz="2133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365751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ST Express buses</a:t>
            </a:r>
          </a:p>
          <a:p>
            <a:pPr marL="747713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24 express routes on regional freeway corridors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03852-9892-4480-A490-65D519326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4208" y="1077913"/>
            <a:ext cx="372839" cy="369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76F806-906C-42D0-B266-B32A2FCE5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0226" y="1073571"/>
            <a:ext cx="377719" cy="3777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91AA0A5-376C-1FE4-A7FD-6F030CAF5D50}"/>
              </a:ext>
            </a:extLst>
          </p:cNvPr>
          <p:cNvGrpSpPr/>
          <p:nvPr/>
        </p:nvGrpSpPr>
        <p:grpSpPr>
          <a:xfrm>
            <a:off x="7361483" y="3091841"/>
            <a:ext cx="787898" cy="377719"/>
            <a:chOff x="7398147" y="950654"/>
            <a:chExt cx="787898" cy="3777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99A5C0-F2BB-ECCA-18B7-177CBBBCC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D7D62B-603C-9A8A-C8F4-75EBB852C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0F1ECC-6E39-143E-0C68-CDC6B29265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777" y="1073571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8"/>
            <a:ext cx="661047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The 1 Line extends to Federal Way, Fife, and Tacoma with four new stations.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8"/>
            <a:ext cx="661047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1 Line and 2 Line service extend to Mariner and SW Everett.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52D81C-31B8-D450-82A0-16C19DB9EF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1069229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5BD66C-F8AB-0B43-C578-1991D00676E4}"/>
              </a:ext>
            </a:extLst>
          </p:cNvPr>
          <p:cNvSpPr txBox="1"/>
          <p:nvPr/>
        </p:nvSpPr>
        <p:spPr>
          <a:xfrm>
            <a:off x="4582243" y="1019099"/>
            <a:ext cx="7012349" cy="2898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New downtown Seattle light rail tunnel opens and 1 Line service extends from Ballard to Tacoma.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Helvetica" pitchFamily="2" charset="0"/>
              </a:rPr>
              <a:t>3 Line service extends north to SW Everett and connects south to West Seattle.</a:t>
            </a:r>
            <a:endParaRPr lang="en-US" sz="2400">
              <a:effectLst/>
              <a:latin typeface="Helvetica" pitchFamily="2" charset="0"/>
            </a:endParaRP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BE150-CC28-869A-E6C9-8C77EB1598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BF5DCF-71AA-3E6C-DC84-C81A4FE906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1073084"/>
            <a:ext cx="377719" cy="3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2041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5BD66C-F8AB-0B43-C578-1991D00676E4}"/>
              </a:ext>
            </a:extLst>
          </p:cNvPr>
          <p:cNvSpPr txBox="1"/>
          <p:nvPr/>
        </p:nvSpPr>
        <p:spPr>
          <a:xfrm>
            <a:off x="4582243" y="1019099"/>
            <a:ext cx="7012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3 Line service extends north to Everett.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Helvetica" pitchFamily="2" charset="0"/>
              </a:rPr>
              <a:t>T Line service adds six more stations and connects to Tacoma Community College. </a:t>
            </a:r>
            <a:endParaRPr lang="en-US" sz="2400">
              <a:effectLst/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BF5DCF-71AA-3E6C-DC84-C81A4FE906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1073084"/>
            <a:ext cx="377719" cy="373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5E03FC-3BDE-74BB-4DAE-369ADCA154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1064280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8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2044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5BD66C-F8AB-0B43-C578-1991D00676E4}"/>
              </a:ext>
            </a:extLst>
          </p:cNvPr>
          <p:cNvSpPr txBox="1"/>
          <p:nvPr/>
        </p:nvSpPr>
        <p:spPr>
          <a:xfrm>
            <a:off x="4582243" y="1019099"/>
            <a:ext cx="701234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The 4 Line opens from South Kirkland to Issaquah with four new stations and 2 Line connections through downtown Bellevue.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15576-E4AF-67E0-241E-5C62F1442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991" y="1062867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1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912F-389F-7CC8-7F7A-51381F2D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Stride system maps</a:t>
            </a:r>
            <a:br>
              <a:rPr lang="en-US"/>
            </a:br>
            <a:r>
              <a:rPr lang="en-US" sz="4000" b="0"/>
              <a:t>(service opening sequence)</a:t>
            </a:r>
          </a:p>
        </p:txBody>
      </p:sp>
    </p:spTree>
    <p:extLst>
      <p:ext uri="{BB962C8B-B14F-4D97-AF65-F5344CB8AC3E}">
        <p14:creationId xmlns:p14="http://schemas.microsoft.com/office/powerpoint/2010/main" val="3194865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4" y="917499"/>
            <a:ext cx="6373623" cy="450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S1 Line launches on I-405, serving Bellevue to Burien and connecting to light rail at Bellevue Downtown and Tukwila International Blvd stations.</a:t>
            </a: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Partial S2 Line service opens between NE 85</a:t>
            </a:r>
            <a:r>
              <a:rPr lang="en-US" sz="2200" baseline="30000">
                <a:solidFill>
                  <a:srgbClr val="1F2F51"/>
                </a:solidFill>
                <a:latin typeface="Arial" charset="0"/>
                <a:ea typeface="ＭＳ Ｐゴシック" charset="0"/>
              </a:rPr>
              <a:t>th</a:t>
            </a: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Street in Kirkland and downtown Bellevue.</a:t>
            </a: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S3 Line opens, serving communities along SR 522 between Shoreline and Bothell and connecting to light rail at Shoreline South/148</a:t>
            </a:r>
            <a:r>
              <a:rPr lang="en-US" sz="2200" baseline="30000">
                <a:solidFill>
                  <a:srgbClr val="1F2F51"/>
                </a:solidFill>
                <a:latin typeface="Arial" charset="0"/>
                <a:ea typeface="ＭＳ Ｐゴシック" charset="0"/>
              </a:rPr>
              <a:t>th</a:t>
            </a: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600BC9-6FDB-6EA4-1607-42087F15A9A8}"/>
              </a:ext>
            </a:extLst>
          </p:cNvPr>
          <p:cNvGrpSpPr/>
          <p:nvPr/>
        </p:nvGrpSpPr>
        <p:grpSpPr>
          <a:xfrm>
            <a:off x="8804625" y="998245"/>
            <a:ext cx="1226861" cy="328755"/>
            <a:chOff x="7233085" y="996453"/>
            <a:chExt cx="1226861" cy="3287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04EAA9-ED68-1FEE-70D4-B5D02E56C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71D336-6BFB-BDF4-04E9-EA55B54AD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9F6AAA-E1AB-B923-5392-476D88FFB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7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4" y="917499"/>
            <a:ext cx="6610475" cy="193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The S2 Line extends north on I-405 to Lynnwood, connecting to the S3 Line in Bothell and light rail service at Lynnwood City Center Station.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71D336-6BFB-BDF4-04E9-EA55B54AD7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3422" y="998245"/>
            <a:ext cx="377719" cy="32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BF7-AB55-D44A-D687-2A14E499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map options</a:t>
            </a:r>
          </a:p>
        </p:txBody>
      </p:sp>
    </p:spTree>
    <p:extLst>
      <p:ext uri="{BB962C8B-B14F-4D97-AF65-F5344CB8AC3E}">
        <p14:creationId xmlns:p14="http://schemas.microsoft.com/office/powerpoint/2010/main" val="1976910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4608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Link light rail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Five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116 miles  </a:t>
            </a: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83 stations</a:t>
            </a:r>
          </a:p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Sounder trains</a:t>
            </a:r>
          </a:p>
          <a:p>
            <a:pPr marL="989965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Two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91 miles</a:t>
            </a:r>
          </a:p>
          <a:p>
            <a:pPr marL="989965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14 stations</a:t>
            </a:r>
            <a:endParaRPr lang="en-US" sz="2100" b="1" i="1">
              <a:solidFill>
                <a:srgbClr val="EF7622"/>
              </a:solidFill>
              <a:latin typeface="Arial"/>
              <a:ea typeface="ＭＳ Ｐゴシック"/>
              <a:cs typeface="Arial"/>
            </a:endParaRPr>
          </a:p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Three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45 miles on I-405 and SR 522</a:t>
            </a: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Serving 12 cities and connecting to light rail in Shoreline, Lynnwood, Bellevue, and Tukwila.</a:t>
            </a:r>
            <a:endParaRPr lang="en-US" sz="2100" b="1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3A4BA9-757E-6C6A-2270-B55CDB94C930}"/>
              </a:ext>
            </a:extLst>
          </p:cNvPr>
          <p:cNvGrpSpPr/>
          <p:nvPr/>
        </p:nvGrpSpPr>
        <p:grpSpPr>
          <a:xfrm>
            <a:off x="7366133" y="2705723"/>
            <a:ext cx="787898" cy="377719"/>
            <a:chOff x="7398147" y="950654"/>
            <a:chExt cx="787898" cy="37771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83482C9-098F-C958-51C4-CCA6F000A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315A959-3F5F-5EB1-AD72-C4A8A32D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8A0BCE0-A57A-5FEF-E6F9-DEFED6506033}"/>
              </a:ext>
            </a:extLst>
          </p:cNvPr>
          <p:cNvGrpSpPr/>
          <p:nvPr/>
        </p:nvGrpSpPr>
        <p:grpSpPr>
          <a:xfrm>
            <a:off x="7114540" y="1315307"/>
            <a:ext cx="2080883" cy="377719"/>
            <a:chOff x="7116030" y="1221434"/>
            <a:chExt cx="2080883" cy="37771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DFED9F-C8B3-1697-2567-0FF56CF79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6030" y="1225776"/>
              <a:ext cx="372839" cy="36903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F57B185-F1D2-B13F-264B-EE5B9EF9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38161" y="1221434"/>
              <a:ext cx="377719" cy="37771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85CCE1-5ECE-5E6B-7ED3-8DFCACCE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65172" y="1223361"/>
              <a:ext cx="377719" cy="3738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6DAAA9D-D034-98E2-FA93-02516665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2183" y="1221434"/>
              <a:ext cx="377719" cy="37771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A5FBE4B-FF3B-3007-20D6-1E75F188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9194" y="1221434"/>
              <a:ext cx="377719" cy="37771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1B58AA-83A3-FE79-BA18-8564B929CD57}"/>
              </a:ext>
            </a:extLst>
          </p:cNvPr>
          <p:cNvGrpSpPr/>
          <p:nvPr/>
        </p:nvGrpSpPr>
        <p:grpSpPr>
          <a:xfrm>
            <a:off x="8769902" y="4181283"/>
            <a:ext cx="1226861" cy="328755"/>
            <a:chOff x="7233085" y="996453"/>
            <a:chExt cx="1226861" cy="32875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C9C35D8-D91A-9174-8A23-55E4BE900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D571ADA-D0B8-7306-40DA-1C73F4020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E4952A7-C2A7-E4FF-E177-54A1C6AC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700791-AFDD-58A2-91D6-0BB1A59798C1}"/>
              </a:ext>
            </a:extLst>
          </p:cNvPr>
          <p:cNvSpPr txBox="1"/>
          <p:nvPr/>
        </p:nvSpPr>
        <p:spPr>
          <a:xfrm>
            <a:off x="63395" y="168868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Includes stations.</a:t>
            </a:r>
            <a:br>
              <a:rPr lang="en-US" sz="16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Delete this text box</a:t>
            </a:r>
          </a:p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before use.</a:t>
            </a:r>
          </a:p>
        </p:txBody>
      </p:sp>
    </p:spTree>
    <p:extLst>
      <p:ext uri="{BB962C8B-B14F-4D97-AF65-F5344CB8AC3E}">
        <p14:creationId xmlns:p14="http://schemas.microsoft.com/office/powerpoint/2010/main" val="184609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4608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Link light rail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Five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116 miles  </a:t>
            </a: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83 stations</a:t>
            </a:r>
          </a:p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Sounder trains</a:t>
            </a:r>
          </a:p>
          <a:p>
            <a:pPr marL="858838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Two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858838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91 miles</a:t>
            </a:r>
          </a:p>
          <a:p>
            <a:pPr marL="858838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14 stations</a:t>
            </a:r>
            <a:endParaRPr lang="en-US" sz="2100" b="1" i="1">
              <a:solidFill>
                <a:srgbClr val="EF7622"/>
              </a:solidFill>
              <a:latin typeface="Arial"/>
              <a:ea typeface="ＭＳ Ｐゴシック"/>
              <a:cs typeface="Arial"/>
            </a:endParaRPr>
          </a:p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Three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45 miles on I-405 and SR 522</a:t>
            </a: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Serving 12 cities and connecting to light rail in Shoreline, Lynnwood, Bellevue, and Tukwila</a:t>
            </a:r>
            <a:endParaRPr lang="en-US" sz="2100" b="1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3A4BA9-757E-6C6A-2270-B55CDB94C930}"/>
              </a:ext>
            </a:extLst>
          </p:cNvPr>
          <p:cNvGrpSpPr/>
          <p:nvPr/>
        </p:nvGrpSpPr>
        <p:grpSpPr>
          <a:xfrm>
            <a:off x="7366133" y="2705723"/>
            <a:ext cx="787898" cy="377719"/>
            <a:chOff x="7398147" y="950654"/>
            <a:chExt cx="787898" cy="37771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83482C9-098F-C958-51C4-CCA6F000A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315A959-3F5F-5EB1-AD72-C4A8A32D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8A0BCE0-A57A-5FEF-E6F9-DEFED6506033}"/>
              </a:ext>
            </a:extLst>
          </p:cNvPr>
          <p:cNvGrpSpPr/>
          <p:nvPr/>
        </p:nvGrpSpPr>
        <p:grpSpPr>
          <a:xfrm>
            <a:off x="7114540" y="1260074"/>
            <a:ext cx="2080883" cy="377719"/>
            <a:chOff x="7116030" y="1221434"/>
            <a:chExt cx="2080883" cy="37771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DFED9F-C8B3-1697-2567-0FF56CF79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6030" y="1225776"/>
              <a:ext cx="372839" cy="36903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F57B185-F1D2-B13F-264B-EE5B9EF9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38161" y="1221434"/>
              <a:ext cx="377719" cy="37771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85CCE1-5ECE-5E6B-7ED3-8DFCACCE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65172" y="1223361"/>
              <a:ext cx="377719" cy="3738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6DAAA9D-D034-98E2-FA93-02516665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2183" y="1221434"/>
              <a:ext cx="377719" cy="37771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A5FBE4B-FF3B-3007-20D6-1E75F188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9194" y="1221434"/>
              <a:ext cx="377719" cy="37771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1B58AA-83A3-FE79-BA18-8564B929CD57}"/>
              </a:ext>
            </a:extLst>
          </p:cNvPr>
          <p:cNvGrpSpPr/>
          <p:nvPr/>
        </p:nvGrpSpPr>
        <p:grpSpPr>
          <a:xfrm>
            <a:off x="8739217" y="4144461"/>
            <a:ext cx="1226861" cy="328755"/>
            <a:chOff x="7233085" y="996453"/>
            <a:chExt cx="1226861" cy="32875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C9C35D8-D91A-9174-8A23-55E4BE900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D571ADA-D0B8-7306-40DA-1C73F4020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E4952A7-C2A7-E4FF-E177-54A1C6AC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16773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Link light rail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Five lines </a:t>
            </a:r>
            <a:endParaRPr lang="en-US" sz="24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116 miles  </a:t>
            </a: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83 stations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A0BCE0-A57A-5FEF-E6F9-DEFED6506033}"/>
              </a:ext>
            </a:extLst>
          </p:cNvPr>
          <p:cNvGrpSpPr/>
          <p:nvPr/>
        </p:nvGrpSpPr>
        <p:grpSpPr>
          <a:xfrm>
            <a:off x="7114540" y="1315307"/>
            <a:ext cx="2080883" cy="377719"/>
            <a:chOff x="7116030" y="1221434"/>
            <a:chExt cx="2080883" cy="37771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DFED9F-C8B3-1697-2567-0FF56CF79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6030" y="1225776"/>
              <a:ext cx="372839" cy="36903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F57B185-F1D2-B13F-264B-EE5B9EF9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38161" y="1221434"/>
              <a:ext cx="377719" cy="37771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85CCE1-5ECE-5E6B-7ED3-8DFCACCE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65172" y="1223361"/>
              <a:ext cx="377719" cy="3738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6DAAA9D-D034-98E2-FA93-02516665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2183" y="1221434"/>
              <a:ext cx="377719" cy="37771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A5FBE4B-FF3B-3007-20D6-1E75F188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9194" y="1221434"/>
              <a:ext cx="377719" cy="37771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E1E602-0485-6D44-6316-18D2C01401C4}"/>
              </a:ext>
            </a:extLst>
          </p:cNvPr>
          <p:cNvSpPr txBox="1"/>
          <p:nvPr/>
        </p:nvSpPr>
        <p:spPr>
          <a:xfrm>
            <a:off x="63395" y="168868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Includes stations.</a:t>
            </a:r>
            <a:br>
              <a:rPr lang="en-US" sz="16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Delete this text box</a:t>
            </a:r>
          </a:p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before use.</a:t>
            </a:r>
          </a:p>
        </p:txBody>
      </p:sp>
    </p:spTree>
    <p:extLst>
      <p:ext uri="{BB962C8B-B14F-4D97-AF65-F5344CB8AC3E}">
        <p14:creationId xmlns:p14="http://schemas.microsoft.com/office/powerpoint/2010/main" val="3102791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20067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Three lines </a:t>
            </a:r>
            <a:endParaRPr lang="en-US" sz="24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45 miles on I-405 and SR 522</a:t>
            </a: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Serving 12 cities and connecting to light rail in Shoreline, Lynnwood, Bellevue, and Tukwila.</a:t>
            </a:r>
            <a:endParaRPr lang="en-US" sz="2400" b="1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3E57AA5-5E81-FF82-970B-DF445DE629CF}"/>
              </a:ext>
            </a:extLst>
          </p:cNvPr>
          <p:cNvGrpSpPr/>
          <p:nvPr/>
        </p:nvGrpSpPr>
        <p:grpSpPr>
          <a:xfrm>
            <a:off x="8685234" y="1268749"/>
            <a:ext cx="1226861" cy="328755"/>
            <a:chOff x="7233085" y="996453"/>
            <a:chExt cx="1226861" cy="3287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521FB5-AAF9-BAB6-D46A-B7FB6B326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788BFC-C4D0-AC33-5B0D-9892EEFB5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B98A3F-E8D9-E76C-A9A9-EC447C506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4E82AB2-0535-C1FE-8878-BB6605EFFD1A}"/>
              </a:ext>
            </a:extLst>
          </p:cNvPr>
          <p:cNvSpPr txBox="1"/>
          <p:nvPr/>
        </p:nvSpPr>
        <p:spPr>
          <a:xfrm>
            <a:off x="-9945" y="3636018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Includes stations.</a:t>
            </a:r>
            <a:br>
              <a:rPr lang="en-US" sz="16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Delete this text box</a:t>
            </a:r>
          </a:p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before use.</a:t>
            </a:r>
          </a:p>
        </p:txBody>
      </p:sp>
    </p:spTree>
    <p:extLst>
      <p:ext uri="{BB962C8B-B14F-4D97-AF65-F5344CB8AC3E}">
        <p14:creationId xmlns:p14="http://schemas.microsoft.com/office/powerpoint/2010/main" val="1062876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16373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Sounder trains</a:t>
            </a:r>
          </a:p>
          <a:p>
            <a:pPr marL="989965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Two lines </a:t>
            </a:r>
            <a:endParaRPr lang="en-US" sz="24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91 miles</a:t>
            </a:r>
          </a:p>
          <a:p>
            <a:pPr marL="989965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14 stations</a:t>
            </a:r>
            <a:endParaRPr lang="en-US" sz="2400" b="1" i="1">
              <a:solidFill>
                <a:srgbClr val="EF7622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F12462B-C65D-A6FC-2709-2935D9BC997F}"/>
              </a:ext>
            </a:extLst>
          </p:cNvPr>
          <p:cNvGrpSpPr/>
          <p:nvPr/>
        </p:nvGrpSpPr>
        <p:grpSpPr>
          <a:xfrm>
            <a:off x="7357665" y="1238368"/>
            <a:ext cx="787898" cy="377719"/>
            <a:chOff x="7398147" y="950654"/>
            <a:chExt cx="787898" cy="3777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D38678-673E-242E-FF3F-350AB16D9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250AF4-4362-A884-EB14-325D9ECDF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609A8EC-AFAC-5FC5-F048-F3FC68EC3DAD}"/>
              </a:ext>
            </a:extLst>
          </p:cNvPr>
          <p:cNvSpPr txBox="1"/>
          <p:nvPr/>
        </p:nvSpPr>
        <p:spPr>
          <a:xfrm>
            <a:off x="63395" y="168868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Includes stations.</a:t>
            </a:r>
            <a:br>
              <a:rPr lang="en-US" sz="16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Delete this text box</a:t>
            </a:r>
          </a:p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before use.</a:t>
            </a:r>
          </a:p>
        </p:txBody>
      </p:sp>
    </p:spTree>
    <p:extLst>
      <p:ext uri="{BB962C8B-B14F-4D97-AF65-F5344CB8AC3E}">
        <p14:creationId xmlns:p14="http://schemas.microsoft.com/office/powerpoint/2010/main" val="318864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7601" y="925306"/>
            <a:ext cx="6974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Serving a region of more than 3 million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7297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B695B-620C-3149-9DCA-0BA697683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927600" cy="6159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61F6FB-675A-2B03-30BD-B150FF76DEA1}"/>
              </a:ext>
            </a:extLst>
          </p:cNvPr>
          <p:cNvGrpSpPr/>
          <p:nvPr/>
        </p:nvGrpSpPr>
        <p:grpSpPr>
          <a:xfrm>
            <a:off x="5524500" y="2222925"/>
            <a:ext cx="5369624" cy="3132280"/>
            <a:chOff x="5689600" y="2222925"/>
            <a:chExt cx="5369624" cy="31322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5F4E04-A570-0742-BA21-976B9C862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9600" y="2222925"/>
              <a:ext cx="5369624" cy="31322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7E24C7-D581-144C-B2C0-568877BB86AC}"/>
                </a:ext>
              </a:extLst>
            </p:cNvPr>
            <p:cNvSpPr txBox="1"/>
            <p:nvPr/>
          </p:nvSpPr>
          <p:spPr>
            <a:xfrm>
              <a:off x="7621127" y="3041465"/>
              <a:ext cx="2338378" cy="10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spcBef>
                  <a:spcPts val="1600"/>
                </a:spcBef>
                <a:spcAft>
                  <a:spcPct val="0"/>
                </a:spcAft>
              </a:pPr>
              <a: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  <a:t>40% of </a:t>
              </a:r>
              <a:b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</a:br>
              <a: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  <a:t>the state’s population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DFFD7F-E906-114F-B8A0-945F9B83E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1923" y="3053409"/>
              <a:ext cx="482689" cy="1053139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D6B66F5-9374-6429-55B2-4E99CF87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01" y="366185"/>
            <a:ext cx="6851754" cy="827616"/>
          </a:xfrm>
        </p:spPr>
        <p:txBody>
          <a:bodyPr/>
          <a:lstStyle/>
          <a:p>
            <a:r>
              <a:rPr lang="en-US"/>
              <a:t>Sound Transit District</a:t>
            </a:r>
          </a:p>
        </p:txBody>
      </p:sp>
    </p:spTree>
    <p:extLst>
      <p:ext uri="{BB962C8B-B14F-4D97-AF65-F5344CB8AC3E}">
        <p14:creationId xmlns:p14="http://schemas.microsoft.com/office/powerpoint/2010/main" val="3397978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7601" y="925306"/>
            <a:ext cx="6974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Serving a region of more than 3 million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7297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B695B-620C-3149-9DCA-0BA697683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16"/>
            <a:ext cx="4927600" cy="6159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61F6FB-675A-2B03-30BD-B150FF76DEA1}"/>
              </a:ext>
            </a:extLst>
          </p:cNvPr>
          <p:cNvGrpSpPr/>
          <p:nvPr/>
        </p:nvGrpSpPr>
        <p:grpSpPr>
          <a:xfrm>
            <a:off x="5524500" y="2222925"/>
            <a:ext cx="5369624" cy="3132280"/>
            <a:chOff x="5689600" y="2222925"/>
            <a:chExt cx="5369624" cy="31322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5F4E04-A570-0742-BA21-976B9C862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9600" y="2222925"/>
              <a:ext cx="5369624" cy="31322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7E24C7-D581-144C-B2C0-568877BB86AC}"/>
                </a:ext>
              </a:extLst>
            </p:cNvPr>
            <p:cNvSpPr txBox="1"/>
            <p:nvPr/>
          </p:nvSpPr>
          <p:spPr>
            <a:xfrm>
              <a:off x="7621127" y="3041465"/>
              <a:ext cx="2338378" cy="10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spcBef>
                  <a:spcPts val="1600"/>
                </a:spcBef>
                <a:spcAft>
                  <a:spcPct val="0"/>
                </a:spcAft>
              </a:pPr>
              <a: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  <a:t>40% of </a:t>
              </a:r>
              <a:b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</a:br>
              <a: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  <a:t>the state’s population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DFFD7F-E906-114F-B8A0-945F9B83E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1923" y="3053409"/>
              <a:ext cx="482689" cy="1053139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D6B66F5-9374-6429-55B2-4E99CF87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01" y="366185"/>
            <a:ext cx="6851754" cy="827616"/>
          </a:xfrm>
        </p:spPr>
        <p:txBody>
          <a:bodyPr/>
          <a:lstStyle/>
          <a:p>
            <a:r>
              <a:rPr lang="en-US"/>
              <a:t>Sound Transit District</a:t>
            </a:r>
          </a:p>
        </p:txBody>
      </p:sp>
    </p:spTree>
    <p:extLst>
      <p:ext uri="{BB962C8B-B14F-4D97-AF65-F5344CB8AC3E}">
        <p14:creationId xmlns:p14="http://schemas.microsoft.com/office/powerpoint/2010/main" val="264262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2764E-8CE4-AD0A-6603-33514F5C5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 system maps:</a:t>
            </a:r>
            <a:br>
              <a:rPr lang="en-US"/>
            </a:br>
            <a:r>
              <a:rPr lang="en-US"/>
              <a:t>Link, Stride, Sounder</a:t>
            </a:r>
            <a:br>
              <a:rPr lang="en-US"/>
            </a:br>
            <a:r>
              <a:rPr lang="en-US" sz="4000" b="0"/>
              <a:t>(service opening sequence)</a:t>
            </a:r>
          </a:p>
        </p:txBody>
      </p:sp>
    </p:spTree>
    <p:extLst>
      <p:ext uri="{BB962C8B-B14F-4D97-AF65-F5344CB8AC3E}">
        <p14:creationId xmlns:p14="http://schemas.microsoft.com/office/powerpoint/2010/main" val="348449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77458" y="295195"/>
            <a:ext cx="6286384" cy="827616"/>
          </a:xfrm>
        </p:spPr>
        <p:txBody>
          <a:bodyPr/>
          <a:lstStyle/>
          <a:p>
            <a:r>
              <a:rPr lang="en-US" i="1"/>
              <a:t>Current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3366" y="1019099"/>
            <a:ext cx="7642489" cy="465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Three lines 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47 miles 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</a:rPr>
              <a:t>46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stations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Connecting Lynnwood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Angle Lake, Downtown Redmond–South Bellevue, Tacoma Dome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St Joseph</a:t>
            </a:r>
          </a:p>
          <a:p>
            <a:pPr marL="365751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lines 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83 miles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12 stations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</a:rPr>
              <a:t>Connecting Everett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</a:rPr>
              <a:t>Seattle and Lakewood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</a:rPr>
              <a:t>Seattle</a:t>
            </a:r>
            <a:endParaRPr lang="en-US" sz="2133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365751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ST Express buses</a:t>
            </a:r>
          </a:p>
          <a:p>
            <a:pPr marL="747713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24 express routes on regional freeway corridors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03852-9892-4480-A490-65D519326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4208" y="1077913"/>
            <a:ext cx="372839" cy="369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76F806-906C-42D0-B266-B32A2FCE5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0226" y="1073571"/>
            <a:ext cx="377719" cy="3777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91AA0A5-376C-1FE4-A7FD-6F030CAF5D50}"/>
              </a:ext>
            </a:extLst>
          </p:cNvPr>
          <p:cNvGrpSpPr/>
          <p:nvPr/>
        </p:nvGrpSpPr>
        <p:grpSpPr>
          <a:xfrm>
            <a:off x="7361483" y="3091841"/>
            <a:ext cx="787898" cy="377719"/>
            <a:chOff x="7398147" y="950654"/>
            <a:chExt cx="787898" cy="3777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99A5C0-F2BB-ECCA-18B7-177CBBBCC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D7D62B-603C-9A8A-C8F4-75EBB852C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F0F1ECC-6E39-143E-0C68-CDC6B29265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777" y="1073571"/>
            <a:ext cx="377719" cy="377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9A6623-351C-5474-DF71-41848E81B1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8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2026–2027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797166" y="985883"/>
            <a:ext cx="7048154" cy="47295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The 2 Line connects west across Lake Washington to Mercer Island and downtown Seattle, and north to Lynnwood.</a:t>
            </a:r>
          </a:p>
          <a:p>
            <a:pPr marL="989965" lvl="1" indent="-380365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The 1 Line extends south, serving Kent/Des Moines and Federal Way.</a:t>
            </a:r>
          </a:p>
          <a:p>
            <a:pPr marL="989965" lvl="1" indent="-380365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New station opens in Seattle's Pinehurst neighborhood.</a:t>
            </a:r>
          </a:p>
          <a:p>
            <a:pPr marL="365125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New parking garage and access upgrades at Sumner, Kent, and Auburn stations.</a:t>
            </a:r>
            <a:endParaRPr lang="en-US" sz="2400" dirty="0">
              <a:solidFill>
                <a:srgbClr val="1F2F5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10" name="NE 130th Infill">
            <a:extLst>
              <a:ext uri="{FF2B5EF4-FFF2-40B4-BE49-F238E27FC236}">
                <a16:creationId xmlns:a16="http://schemas.microsoft.com/office/drawing/2014/main" id="{5C924524-FEE9-1176-01E5-C82AE02DA217}"/>
              </a:ext>
            </a:extLst>
          </p:cNvPr>
          <p:cNvGrpSpPr/>
          <p:nvPr/>
        </p:nvGrpSpPr>
        <p:grpSpPr>
          <a:xfrm>
            <a:off x="1986785" y="1610803"/>
            <a:ext cx="732351" cy="238527"/>
            <a:chOff x="1861060" y="1905600"/>
            <a:chExt cx="732351" cy="238527"/>
          </a:xfrm>
        </p:grpSpPr>
        <p:sp>
          <p:nvSpPr>
            <p:cNvPr id="12" name="130th dot">
              <a:extLst>
                <a:ext uri="{FF2B5EF4-FFF2-40B4-BE49-F238E27FC236}">
                  <a16:creationId xmlns:a16="http://schemas.microsoft.com/office/drawing/2014/main" id="{A92B73A3-6E9A-D920-64FD-219046173A3E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NE 130th St">
              <a:extLst>
                <a:ext uri="{FF2B5EF4-FFF2-40B4-BE49-F238E27FC236}">
                  <a16:creationId xmlns:a16="http://schemas.microsoft.com/office/drawing/2014/main" id="{AB5C5F64-432B-222E-6FC9-E898703EE766}"/>
                </a:ext>
              </a:extLst>
            </p:cNvPr>
            <p:cNvSpPr txBox="1"/>
            <p:nvPr/>
          </p:nvSpPr>
          <p:spPr>
            <a:xfrm>
              <a:off x="1861060" y="1905600"/>
              <a:ext cx="697627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 dirty="0">
                  <a:solidFill>
                    <a:srgbClr val="000000"/>
                  </a:solidFill>
                </a:rPr>
                <a:t>Pinehurst</a:t>
              </a:r>
            </a:p>
          </p:txBody>
        </p:sp>
      </p:grpSp>
      <p:sp>
        <p:nvSpPr>
          <p:cNvPr id="15" name="130th dot">
            <a:extLst>
              <a:ext uri="{FF2B5EF4-FFF2-40B4-BE49-F238E27FC236}">
                <a16:creationId xmlns:a16="http://schemas.microsoft.com/office/drawing/2014/main" id="{2B6797B5-FEF0-74D7-64AD-76E60DFC9220}"/>
              </a:ext>
            </a:extLst>
          </p:cNvPr>
          <p:cNvSpPr/>
          <p:nvPr/>
        </p:nvSpPr>
        <p:spPr>
          <a:xfrm>
            <a:off x="3168220" y="5159374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rtlCol="0" anchor="ctr"/>
          <a:lstStyle/>
          <a:p>
            <a:pPr algn="ctr"/>
            <a:r>
              <a:rPr lang="en-US" sz="700" b="1"/>
              <a:t>P</a:t>
            </a:r>
          </a:p>
        </p:txBody>
      </p:sp>
      <p:sp>
        <p:nvSpPr>
          <p:cNvPr id="18" name="130th dot">
            <a:extLst>
              <a:ext uri="{FF2B5EF4-FFF2-40B4-BE49-F238E27FC236}">
                <a16:creationId xmlns:a16="http://schemas.microsoft.com/office/drawing/2014/main" id="{A7B25DA0-F84B-AE3E-3361-F1CD58FD2263}"/>
              </a:ext>
            </a:extLst>
          </p:cNvPr>
          <p:cNvSpPr/>
          <p:nvPr/>
        </p:nvSpPr>
        <p:spPr>
          <a:xfrm>
            <a:off x="3168220" y="4572233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rtlCol="0" anchor="ctr"/>
          <a:lstStyle/>
          <a:p>
            <a:pPr algn="ctr"/>
            <a:r>
              <a:rPr lang="en-US" sz="700" b="1"/>
              <a:t>P</a:t>
            </a:r>
          </a:p>
        </p:txBody>
      </p:sp>
      <p:sp>
        <p:nvSpPr>
          <p:cNvPr id="19" name="130th dot">
            <a:extLst>
              <a:ext uri="{FF2B5EF4-FFF2-40B4-BE49-F238E27FC236}">
                <a16:creationId xmlns:a16="http://schemas.microsoft.com/office/drawing/2014/main" id="{55A52CCB-DB18-377C-774A-ACB9158F2BF4}"/>
              </a:ext>
            </a:extLst>
          </p:cNvPr>
          <p:cNvSpPr/>
          <p:nvPr/>
        </p:nvSpPr>
        <p:spPr>
          <a:xfrm>
            <a:off x="3168220" y="4134283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rtlCol="0" anchor="ctr"/>
          <a:lstStyle/>
          <a:p>
            <a:pPr algn="ctr"/>
            <a:r>
              <a:rPr lang="en-US" sz="700" b="1"/>
              <a:t>P</a:t>
            </a:r>
          </a:p>
        </p:txBody>
      </p:sp>
      <p:grpSp>
        <p:nvGrpSpPr>
          <p:cNvPr id="14" name="Bus Base North" hidden="1">
            <a:extLst>
              <a:ext uri="{FF2B5EF4-FFF2-40B4-BE49-F238E27FC236}">
                <a16:creationId xmlns:a16="http://schemas.microsoft.com/office/drawing/2014/main" id="{B88D2599-BDC4-EE20-BB0B-3C0ED2022E41}"/>
              </a:ext>
            </a:extLst>
          </p:cNvPr>
          <p:cNvGrpSpPr/>
          <p:nvPr/>
        </p:nvGrpSpPr>
        <p:grpSpPr>
          <a:xfrm>
            <a:off x="3326556" y="986567"/>
            <a:ext cx="1078314" cy="238527"/>
            <a:chOff x="2508504" y="1901752"/>
            <a:chExt cx="1078314" cy="238527"/>
          </a:xfrm>
        </p:grpSpPr>
        <p:sp>
          <p:nvSpPr>
            <p:cNvPr id="16" name="BBN square">
              <a:extLst>
                <a:ext uri="{FF2B5EF4-FFF2-40B4-BE49-F238E27FC236}">
                  <a16:creationId xmlns:a16="http://schemas.microsoft.com/office/drawing/2014/main" id="{E326A9B2-9753-70F8-AAE6-02634AF20287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rect">
              <a:avLst/>
            </a:prstGeom>
            <a:solidFill>
              <a:srgbClr val="000000"/>
            </a:solidFill>
            <a:ln w="158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Bus Base North">
              <a:extLst>
                <a:ext uri="{FF2B5EF4-FFF2-40B4-BE49-F238E27FC236}">
                  <a16:creationId xmlns:a16="http://schemas.microsoft.com/office/drawing/2014/main" id="{C43D86B0-922A-5188-7380-CE9D8B1DAC88}"/>
                </a:ext>
              </a:extLst>
            </p:cNvPr>
            <p:cNvSpPr txBox="1"/>
            <p:nvPr/>
          </p:nvSpPr>
          <p:spPr>
            <a:xfrm>
              <a:off x="2550957" y="1901752"/>
              <a:ext cx="1035861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>
                  <a:solidFill>
                    <a:srgbClr val="000000"/>
                  </a:solidFill>
                </a:rPr>
                <a:t>Bus Base North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7081C82-BF3C-0514-BD4A-9D4620F21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9386" y="4437299"/>
            <a:ext cx="373864" cy="3777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005869-A5E9-6CA7-1B02-1A4A3E2AB1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7315" y="1034929"/>
            <a:ext cx="372839" cy="3690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28CCF6-8060-89CB-6A67-32350444AF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5852" y="1033202"/>
            <a:ext cx="377719" cy="377719"/>
          </a:xfrm>
          <a:prstGeom prst="rect">
            <a:avLst/>
          </a:prstGeom>
        </p:spPr>
      </p:pic>
      <p:sp>
        <p:nvSpPr>
          <p:cNvPr id="4" name="Project schedules footnote" hidden="1">
            <a:extLst>
              <a:ext uri="{FF2B5EF4-FFF2-40B4-BE49-F238E27FC236}">
                <a16:creationId xmlns:a16="http://schemas.microsoft.com/office/drawing/2014/main" id="{12AE3464-B9D1-6394-4656-372421CC3ECD}"/>
              </a:ext>
            </a:extLst>
          </p:cNvPr>
          <p:cNvSpPr txBox="1"/>
          <p:nvPr/>
        </p:nvSpPr>
        <p:spPr>
          <a:xfrm>
            <a:off x="547375" y="6332821"/>
            <a:ext cx="5000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</a:rPr>
              <a:t>Project schedules and opening dates are subject to change.</a:t>
            </a:r>
          </a:p>
        </p:txBody>
      </p:sp>
    </p:spTree>
    <p:extLst>
      <p:ext uri="{BB962C8B-B14F-4D97-AF65-F5344CB8AC3E}">
        <p14:creationId xmlns:p14="http://schemas.microsoft.com/office/powerpoint/2010/main" val="41922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2028–2029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3" y="917499"/>
            <a:ext cx="6847757" cy="4855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Stride bus rapid transit</a:t>
            </a:r>
            <a:endParaRPr lang="en-US" sz="900" dirty="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2028: </a:t>
            </a:r>
            <a:r>
              <a:rPr lang="en-US" sz="22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S1 Line launches on I-405, serving Bellevue to Burien and connecting to light rail at Bellevue Downtown and Tukwila International Blvd stations.</a:t>
            </a:r>
          </a:p>
          <a:p>
            <a:pPr marL="989965" lvl="1" indent="-380365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2028: </a:t>
            </a:r>
            <a:r>
              <a:rPr lang="en-US" sz="22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S3 Line opens, serving communities along SR 522 between Shoreline and Bothell and connecting to light rail at Shoreline South/148th Station. </a:t>
            </a:r>
          </a:p>
          <a:p>
            <a:pPr marL="989965" lvl="1" indent="-380365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2028-2029: </a:t>
            </a:r>
            <a:r>
              <a:rPr lang="en-US" sz="22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S2 Line extends north on I-405, serving Lynnwood to Bellevue and connecting to light rail at Lynnwood City Center and Bellevue Downtown stations.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28BC39-30AC-2E5E-874F-A5033EB1E8F7}"/>
              </a:ext>
            </a:extLst>
          </p:cNvPr>
          <p:cNvGrpSpPr/>
          <p:nvPr/>
        </p:nvGrpSpPr>
        <p:grpSpPr>
          <a:xfrm>
            <a:off x="8804625" y="998245"/>
            <a:ext cx="1226861" cy="328755"/>
            <a:chOff x="7233085" y="996453"/>
            <a:chExt cx="1226861" cy="328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3A6FDC-B7EB-CC24-E69B-8FC0976CA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6CECD4D-561B-0D81-CE25-85A64510B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578D7F-E663-E978-F015-EF5FA7606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51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2030–2031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4" y="917499"/>
            <a:ext cx="6657256" cy="387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2031: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new 1 Line stations open at South Graham Street and South Boeing Access Road.</a:t>
            </a:r>
          </a:p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2030: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Improved walking, rolling, biking, and transit connections to South Tacoma and Lakewood stations.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617-69C9-7A54-2E51-59F5DB1D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grpSp>
        <p:nvGrpSpPr>
          <p:cNvPr id="13" name="NE 130th Infill">
            <a:extLst>
              <a:ext uri="{FF2B5EF4-FFF2-40B4-BE49-F238E27FC236}">
                <a16:creationId xmlns:a16="http://schemas.microsoft.com/office/drawing/2014/main" id="{E3DB9E9A-0857-1CEC-6638-B954C3971EFE}"/>
              </a:ext>
            </a:extLst>
          </p:cNvPr>
          <p:cNvGrpSpPr/>
          <p:nvPr/>
        </p:nvGrpSpPr>
        <p:grpSpPr>
          <a:xfrm>
            <a:off x="2104073" y="3015963"/>
            <a:ext cx="794999" cy="238527"/>
            <a:chOff x="1798412" y="1896174"/>
            <a:chExt cx="794999" cy="238527"/>
          </a:xfrm>
        </p:grpSpPr>
        <p:sp>
          <p:nvSpPr>
            <p:cNvPr id="14" name="130th dot">
              <a:extLst>
                <a:ext uri="{FF2B5EF4-FFF2-40B4-BE49-F238E27FC236}">
                  <a16:creationId xmlns:a16="http://schemas.microsoft.com/office/drawing/2014/main" id="{6D75556F-258C-B83C-F6E9-65E5AF7C16DA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NE 130th St">
              <a:extLst>
                <a:ext uri="{FF2B5EF4-FFF2-40B4-BE49-F238E27FC236}">
                  <a16:creationId xmlns:a16="http://schemas.microsoft.com/office/drawing/2014/main" id="{FB2F6158-35A4-53AA-81C7-B12D4250F398}"/>
                </a:ext>
              </a:extLst>
            </p:cNvPr>
            <p:cNvSpPr txBox="1"/>
            <p:nvPr/>
          </p:nvSpPr>
          <p:spPr>
            <a:xfrm>
              <a:off x="1798412" y="1896174"/>
              <a:ext cx="771365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 dirty="0">
                  <a:solidFill>
                    <a:srgbClr val="000000"/>
                  </a:solidFill>
                </a:rPr>
                <a:t>Graham St</a:t>
              </a:r>
            </a:p>
          </p:txBody>
        </p:sp>
      </p:grpSp>
      <p:grpSp>
        <p:nvGrpSpPr>
          <p:cNvPr id="17" name="NE 130th Infill">
            <a:extLst>
              <a:ext uri="{FF2B5EF4-FFF2-40B4-BE49-F238E27FC236}">
                <a16:creationId xmlns:a16="http://schemas.microsoft.com/office/drawing/2014/main" id="{2C1C1F4F-5465-5ADF-E054-1D6B5B789B11}"/>
              </a:ext>
            </a:extLst>
          </p:cNvPr>
          <p:cNvGrpSpPr/>
          <p:nvPr/>
        </p:nvGrpSpPr>
        <p:grpSpPr>
          <a:xfrm>
            <a:off x="1701858" y="3299210"/>
            <a:ext cx="1197214" cy="220573"/>
            <a:chOff x="1396197" y="1872946"/>
            <a:chExt cx="1197214" cy="220573"/>
          </a:xfrm>
        </p:grpSpPr>
        <p:sp>
          <p:nvSpPr>
            <p:cNvPr id="20" name="130th dot">
              <a:extLst>
                <a:ext uri="{FF2B5EF4-FFF2-40B4-BE49-F238E27FC236}">
                  <a16:creationId xmlns:a16="http://schemas.microsoft.com/office/drawing/2014/main" id="{F2CFF0A8-C6A0-CFDB-0AE7-6C3620D460EC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NE 130th St">
              <a:extLst>
                <a:ext uri="{FF2B5EF4-FFF2-40B4-BE49-F238E27FC236}">
                  <a16:creationId xmlns:a16="http://schemas.microsoft.com/office/drawing/2014/main" id="{6ABD2807-1214-26A0-B08D-81A144C2A769}"/>
                </a:ext>
              </a:extLst>
            </p:cNvPr>
            <p:cNvSpPr txBox="1"/>
            <p:nvPr/>
          </p:nvSpPr>
          <p:spPr>
            <a:xfrm>
              <a:off x="1396197" y="1872946"/>
              <a:ext cx="1178528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950" dirty="0">
                  <a:solidFill>
                    <a:srgbClr val="000000"/>
                  </a:solidFill>
                </a:rPr>
                <a:t>Boeing Access Rd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1ECB0C5-9707-D76C-0521-8534FBCDAD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9277" y="2737567"/>
            <a:ext cx="373864" cy="377719"/>
          </a:xfrm>
          <a:prstGeom prst="rect">
            <a:avLst/>
          </a:prstGeom>
        </p:spPr>
      </p:pic>
      <p:sp>
        <p:nvSpPr>
          <p:cNvPr id="33" name="130th dot">
            <a:extLst>
              <a:ext uri="{FF2B5EF4-FFF2-40B4-BE49-F238E27FC236}">
                <a16:creationId xmlns:a16="http://schemas.microsoft.com/office/drawing/2014/main" id="{6712F0AA-37C3-F5E3-95DA-50864469CAF6}"/>
              </a:ext>
            </a:extLst>
          </p:cNvPr>
          <p:cNvSpPr/>
          <p:nvPr/>
        </p:nvSpPr>
        <p:spPr>
          <a:xfrm>
            <a:off x="1726770" y="5242358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000" b="1"/>
              <a:t>+</a:t>
            </a:r>
          </a:p>
        </p:txBody>
      </p:sp>
      <p:sp>
        <p:nvSpPr>
          <p:cNvPr id="35" name="130th dot">
            <a:extLst>
              <a:ext uri="{FF2B5EF4-FFF2-40B4-BE49-F238E27FC236}">
                <a16:creationId xmlns:a16="http://schemas.microsoft.com/office/drawing/2014/main" id="{33556FA5-9E0E-7EF0-F288-55E9C81AE00C}"/>
              </a:ext>
            </a:extLst>
          </p:cNvPr>
          <p:cNvSpPr/>
          <p:nvPr/>
        </p:nvSpPr>
        <p:spPr>
          <a:xfrm>
            <a:off x="1504520" y="5451908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000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61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7254157" cy="17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The 3 Line opens </a:t>
            </a:r>
            <a:r>
              <a:rPr lang="en-US" sz="2400">
                <a:latin typeface="Helvetica" pitchFamily="2" charset="0"/>
              </a:rPr>
              <a:t>from SODO </a:t>
            </a:r>
            <a:r>
              <a:rPr lang="en-US" sz="2400">
                <a:effectLst/>
                <a:latin typeface="Helvetica" pitchFamily="2" charset="0"/>
              </a:rPr>
              <a:t>to</a:t>
            </a:r>
            <a:br>
              <a:rPr lang="en-US" sz="2400">
                <a:effectLst/>
                <a:latin typeface="Helvetica" pitchFamily="2" charset="0"/>
              </a:rPr>
            </a:br>
            <a:r>
              <a:rPr lang="en-US" sz="2400">
                <a:effectLst/>
                <a:latin typeface="Helvetica" pitchFamily="2" charset="0"/>
              </a:rPr>
              <a:t>West Seattle with three new stations.</a:t>
            </a: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005E1-197C-72A7-D744-CA8E73EEE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971484"/>
            <a:ext cx="377719" cy="3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T agency template 2017">
  <a:themeElements>
    <a:clrScheme name="ST colors 2021">
      <a:dk1>
        <a:srgbClr val="1F2F51"/>
      </a:dk1>
      <a:lt1>
        <a:srgbClr val="FFFFFF"/>
      </a:lt1>
      <a:dk2>
        <a:srgbClr val="1F2F51"/>
      </a:dk2>
      <a:lt2>
        <a:srgbClr val="4FBFC8"/>
      </a:lt2>
      <a:accent1>
        <a:srgbClr val="0998A7"/>
      </a:accent1>
      <a:accent2>
        <a:srgbClr val="5FB47E"/>
      </a:accent2>
      <a:accent3>
        <a:srgbClr val="3583AE"/>
      </a:accent3>
      <a:accent4>
        <a:srgbClr val="366E5F"/>
      </a:accent4>
      <a:accent5>
        <a:srgbClr val="379BAE"/>
      </a:accent5>
      <a:accent6>
        <a:srgbClr val="A5A5A5"/>
      </a:accent6>
      <a:hlink>
        <a:srgbClr val="D4168C"/>
      </a:hlink>
      <a:folHlink>
        <a:srgbClr val="D47F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_agency-presentation-template_2021" id="{4ADFF8F8-BAEF-4E43-8126-D017BA9810AE}" vid="{CB987FBA-6068-444A-9C7C-F61F9F0072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CC1B12D68F3E41910F4C8C9B6AF526" ma:contentTypeVersion="16" ma:contentTypeDescription="Create a new document." ma:contentTypeScope="" ma:versionID="02bd7336bd64233480e11ee26e19014c">
  <xsd:schema xmlns:xsd="http://www.w3.org/2001/XMLSchema" xmlns:xs="http://www.w3.org/2001/XMLSchema" xmlns:p="http://schemas.microsoft.com/office/2006/metadata/properties" xmlns:ns2="8bfb67c4-7ad7-4b85-bd6d-3ee89624e1dd" xmlns:ns3="51aac2d6-c2bf-4f2a-936d-0a9935e0e1a7" targetNamespace="http://schemas.microsoft.com/office/2006/metadata/properties" ma:root="true" ma:fieldsID="faabff17cde8ce8919c1708a31ce12db" ns2:_="" ns3:_="">
    <xsd:import namespace="8bfb67c4-7ad7-4b85-bd6d-3ee89624e1dd"/>
    <xsd:import namespace="51aac2d6-c2bf-4f2a-936d-0a9935e0e1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b67c4-7ad7-4b85-bd6d-3ee89624e1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151e71e-1a35-429f-b8ca-70a835ee34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ac2d6-c2bf-4f2a-936d-0a9935e0e1a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15695dd-319e-4600-84ca-369c240c3dc9}" ma:internalName="TaxCatchAll" ma:showField="CatchAllData" ma:web="51aac2d6-c2bf-4f2a-936d-0a9935e0e1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ac2d6-c2bf-4f2a-936d-0a9935e0e1a7">
      <UserInfo>
        <DisplayName>Levy, Chelsea</DisplayName>
        <AccountId>109</AccountId>
        <AccountType/>
      </UserInfo>
      <UserInfo>
        <DisplayName>Kaufmann, Sarah</DisplayName>
        <AccountId>110</AccountId>
        <AccountType/>
      </UserInfo>
      <UserInfo>
        <DisplayName>Ambrose, Zack</DisplayName>
        <AccountId>114</AccountId>
        <AccountType/>
      </UserInfo>
      <UserInfo>
        <DisplayName>Santos, Wilbert</DisplayName>
        <AccountId>117</AccountId>
        <AccountType/>
      </UserInfo>
      <UserInfo>
        <DisplayName>Pacheco, Abel</DisplayName>
        <AccountId>135</AccountId>
        <AccountType/>
      </UserInfo>
      <UserInfo>
        <DisplayName>Ziegler, Ellie</DisplayName>
        <AccountId>147</AccountId>
        <AccountType/>
      </UserInfo>
      <UserInfo>
        <DisplayName>Imboden, Thatcher</DisplayName>
        <AccountId>148</AccountId>
        <AccountType/>
      </UserInfo>
      <UserInfo>
        <DisplayName>Epstein, Mark</DisplayName>
        <AccountId>134</AccountId>
        <AccountType/>
      </UserInfo>
      <UserInfo>
        <DisplayName>Fletcher, Grace</DisplayName>
        <AccountId>149</AccountId>
        <AccountType/>
      </UserInfo>
      <UserInfo>
        <DisplayName>Radford, Lora</DisplayName>
        <AccountId>150</AccountId>
        <AccountType/>
      </UserInfo>
      <UserInfo>
        <DisplayName>Hess, Colby</DisplayName>
        <AccountId>151</AccountId>
        <AccountType/>
      </UserInfo>
      <UserInfo>
        <DisplayName>Choi, Juno</DisplayName>
        <AccountId>152</AccountId>
        <AccountType/>
      </UserInfo>
      <UserInfo>
        <DisplayName>Mejia, Adrian</DisplayName>
        <AccountId>153</AccountId>
        <AccountType/>
      </UserInfo>
      <UserInfo>
        <DisplayName>Ward, Jana</DisplayName>
        <AccountId>154</AccountId>
        <AccountType/>
      </UserInfo>
      <UserInfo>
        <DisplayName>Sant, Tami</DisplayName>
        <AccountId>155</AccountId>
        <AccountType/>
      </UserInfo>
      <UserInfo>
        <DisplayName>Griggs, Melanie</DisplayName>
        <AccountId>156</AccountId>
        <AccountType/>
      </UserInfo>
      <UserInfo>
        <DisplayName>Tan, Simon</DisplayName>
        <AccountId>140</AccountId>
        <AccountType/>
      </UserInfo>
      <UserInfo>
        <DisplayName>Reynolds, SarahNell</DisplayName>
        <AccountId>157</AccountId>
        <AccountType/>
      </UserInfo>
      <UserInfo>
        <DisplayName>Kliphardt, Emily</DisplayName>
        <AccountId>158</AccountId>
        <AccountType/>
      </UserInfo>
      <UserInfo>
        <DisplayName>Scheller, Maddie</DisplayName>
        <AccountId>159</AccountId>
        <AccountType/>
      </UserInfo>
      <UserInfo>
        <DisplayName>McCullough, Gwen</DisplayName>
        <AccountId>160</AccountId>
        <AccountType/>
      </UserInfo>
      <UserInfo>
        <DisplayName>Horvath, Magdalyn</DisplayName>
        <AccountId>161</AccountId>
        <AccountType/>
      </UserInfo>
      <UserInfo>
        <DisplayName>Geary, Reeve</DisplayName>
        <AccountId>162</AccountId>
        <AccountType/>
      </UserInfo>
      <UserInfo>
        <DisplayName>Habrel, Tracy</DisplayName>
        <AccountId>163</AccountId>
        <AccountType/>
      </UserInfo>
      <UserInfo>
        <DisplayName>Kim, Florie</DisplayName>
        <AccountId>164</AccountId>
        <AccountType/>
      </UserInfo>
      <UserInfo>
        <DisplayName>Knowles, Bria</DisplayName>
        <AccountId>165</AccountId>
        <AccountType/>
      </UserInfo>
      <UserInfo>
        <DisplayName>Smith, Nicholas</DisplayName>
        <AccountId>166</AccountId>
        <AccountType/>
      </UserInfo>
      <UserInfo>
        <DisplayName>Saxe, Melissa</DisplayName>
        <AccountId>143</AccountId>
        <AccountType/>
      </UserInfo>
      <UserInfo>
        <DisplayName>Raza, Rabab</DisplayName>
        <AccountId>167</AccountId>
        <AccountType/>
      </UserInfo>
      <UserInfo>
        <DisplayName>Gray, Britney</DisplayName>
        <AccountId>168</AccountId>
        <AccountType/>
      </UserInfo>
      <UserInfo>
        <DisplayName>Biltz, Roger</DisplayName>
        <AccountId>169</AccountId>
        <AccountType/>
      </UserInfo>
      <UserInfo>
        <DisplayName>Brinkley, Jamie</DisplayName>
        <AccountId>170</AccountId>
        <AccountType/>
      </UserInfo>
      <UserInfo>
        <DisplayName>Stark, Ray</DisplayName>
        <AccountId>171</AccountId>
        <AccountType/>
      </UserInfo>
      <UserInfo>
        <DisplayName>Austin, Andrew</DisplayName>
        <AccountId>138</AccountId>
        <AccountType/>
      </UserInfo>
      <UserInfo>
        <DisplayName>Ramachandra, Sagar</DisplayName>
        <AccountId>173</AccountId>
        <AccountType/>
      </UserInfo>
      <UserInfo>
        <DisplayName>Mayock, Melanie</DisplayName>
        <AccountId>144</AccountId>
        <AccountType/>
      </UserInfo>
      <UserInfo>
        <DisplayName>Neilson, Austin</DisplayName>
        <AccountId>174</AccountId>
        <AccountType/>
      </UserInfo>
      <UserInfo>
        <DisplayName>Drewel, Katie</DisplayName>
        <AccountId>172</AccountId>
        <AccountType/>
      </UserInfo>
      <UserInfo>
        <DisplayName>Asai, Peter</DisplayName>
        <AccountId>189</AccountId>
        <AccountType/>
      </UserInfo>
      <UserInfo>
        <DisplayName>Krieg, Alex</DisplayName>
        <AccountId>194</AccountId>
        <AccountType/>
      </UserInfo>
      <UserInfo>
        <DisplayName>PEPD - Office of Planning and Integration Members</DisplayName>
        <AccountId>224</AccountId>
        <AccountType/>
      </UserInfo>
      <UserInfo>
        <DisplayName>PEPD Department Members</DisplayName>
        <AccountId>225</AccountId>
        <AccountType/>
      </UserInfo>
    </SharedWithUsers>
    <TaxCatchAll xmlns="51aac2d6-c2bf-4f2a-936d-0a9935e0e1a7" xsi:nil="true"/>
    <lcf76f155ced4ddcb4097134ff3c332f xmlns="8bfb67c4-7ad7-4b85-bd6d-3ee89624e1d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518DCA-BA33-4E29-B20E-7AE8119F92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fb67c4-7ad7-4b85-bd6d-3ee89624e1dd"/>
    <ds:schemaRef ds:uri="51aac2d6-c2bf-4f2a-936d-0a9935e0e1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6229A5-DF89-4948-95B7-A79FB6076A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FEFE71-DC2D-4178-8DB1-6788D1ED763C}">
  <ds:schemaRefs>
    <ds:schemaRef ds:uri="51aac2d6-c2bf-4f2a-936d-0a9935e0e1a7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8bfb67c4-7ad7-4b85-bd6d-3ee89624e1d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4011</TotalTime>
  <Words>1172</Words>
  <Application>Microsoft Office PowerPoint</Application>
  <PresentationFormat>Widescreen</PresentationFormat>
  <Paragraphs>217</Paragraphs>
  <Slides>34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1_ST agency template 2017</vt:lpstr>
      <vt:lpstr>Current and future service</vt:lpstr>
      <vt:lpstr>Current system</vt:lpstr>
      <vt:lpstr>Voter-approved system</vt:lpstr>
      <vt:lpstr>ST system maps: Link, Stride, Sounder (service opening sequence)</vt:lpstr>
      <vt:lpstr>Current system</vt:lpstr>
      <vt:lpstr>2026–2027</vt:lpstr>
      <vt:lpstr>2028–2029</vt:lpstr>
      <vt:lpstr>2030–2031</vt:lpstr>
      <vt:lpstr>2032</vt:lpstr>
      <vt:lpstr>2034-2035</vt:lpstr>
      <vt:lpstr>2037</vt:lpstr>
      <vt:lpstr>2039</vt:lpstr>
      <vt:lpstr>2041</vt:lpstr>
      <vt:lpstr>2044-2045</vt:lpstr>
      <vt:lpstr>Link system maps (service opening sequence)</vt:lpstr>
      <vt:lpstr>Current system</vt:lpstr>
      <vt:lpstr>2026</vt:lpstr>
      <vt:lpstr>2031</vt:lpstr>
      <vt:lpstr>2032</vt:lpstr>
      <vt:lpstr>2035</vt:lpstr>
      <vt:lpstr>2037</vt:lpstr>
      <vt:lpstr>2039</vt:lpstr>
      <vt:lpstr>2041</vt:lpstr>
      <vt:lpstr>2044</vt:lpstr>
      <vt:lpstr>Stride system maps (service opening sequence)</vt:lpstr>
      <vt:lpstr>2028</vt:lpstr>
      <vt:lpstr>2029</vt:lpstr>
      <vt:lpstr>More map options</vt:lpstr>
      <vt:lpstr>Voter-approved system</vt:lpstr>
      <vt:lpstr>Voter-approved system</vt:lpstr>
      <vt:lpstr>Voter-approved system</vt:lpstr>
      <vt:lpstr>Voter-approved system</vt:lpstr>
      <vt:lpstr>Sound Transit District</vt:lpstr>
      <vt:lpstr>Sound Transit District</vt:lpstr>
    </vt:vector>
  </TitlesOfParts>
  <Company>Sound Transit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Shaner, Zach</dc:creator>
  <cp:lastModifiedBy>Perrone, Emily</cp:lastModifiedBy>
  <cp:revision>35</cp:revision>
  <dcterms:created xsi:type="dcterms:W3CDTF">2021-02-17T18:21:23Z</dcterms:created>
  <dcterms:modified xsi:type="dcterms:W3CDTF">2025-05-16T22:45:12Z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0x01010093CC1B12D68F3E41910F4C8C9B6AF526</vt:lpwstr>
  </property>
  <property fmtid="{D5CDD505-2E9C-101B-9397-08002B2CF9AE}" pid="3" name="MediaServiceImageTags">
    <vt:lpwstr/>
  </property>
</Properties>
</file>