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ppt/revisionInfo.xml" ContentType="application/vnd.ms-powerpoint.revisioninfo+xml"/>
  <Override PartName="/ppt/changesInfos/changesInfo1.xml" ContentType="application/vnd.ms-powerpoint.changesinfo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4"/>
  </p:sldMasterIdLst>
  <p:notesMasterIdLst>
    <p:notesMasterId r:id="rId15"/>
  </p:notesMasterIdLst>
  <p:handoutMasterIdLst>
    <p:handoutMasterId r:id="rId16"/>
  </p:handoutMasterIdLst>
  <p:sldIdLst>
    <p:sldId id="257" r:id="rId5"/>
    <p:sldId id="317" r:id="rId6"/>
    <p:sldId id="315" r:id="rId7"/>
    <p:sldId id="316" r:id="rId8"/>
    <p:sldId id="350" r:id="rId9"/>
    <p:sldId id="351" r:id="rId10"/>
    <p:sldId id="305" r:id="rId11"/>
    <p:sldId id="318" r:id="rId12"/>
    <p:sldId id="319" r:id="rId13"/>
    <p:sldId id="273" r:id="rId14"/>
  </p:sldIdLst>
  <p:sldSz cx="9144000" cy="6858000" type="screen4x3"/>
  <p:notesSz cx="7315200" cy="96012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Baseline PowerPoint Slides" id="{F5335776-2C1B-4EAC-A8BB-BCEFAE6E0AE9}">
          <p14:sldIdLst>
            <p14:sldId id="257"/>
            <p14:sldId id="317"/>
            <p14:sldId id="315"/>
            <p14:sldId id="316"/>
            <p14:sldId id="350"/>
            <p14:sldId id="351"/>
            <p14:sldId id="305"/>
            <p14:sldId id="318"/>
            <p14:sldId id="319"/>
            <p14:sldId id="273"/>
          </p14:sldIdLst>
        </p14:section>
      </p14:sectionLst>
    </p:ex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Hagemann, John (SAO)" initials="HJ(" lastIdx="11" clrIdx="1">
    <p:extLst>
      <p:ext uri="{19B8F6BF-5375-455C-9EA6-DF929625EA0E}">
        <p15:presenceInfo xmlns:p15="http://schemas.microsoft.com/office/powerpoint/2012/main" userId="S-1-5-21-1844237615-1844823847-839522115-79462" providerId="AD"/>
      </p:ext>
    </p:extLst>
  </p:cmAuthor>
  <p:cmAuthor id="2" name="Baylor, Kristina (SAO)" initials="BK(" lastIdx="17" clrIdx="2">
    <p:extLst>
      <p:ext uri="{19B8F6BF-5375-455C-9EA6-DF929625EA0E}">
        <p15:presenceInfo xmlns:p15="http://schemas.microsoft.com/office/powerpoint/2012/main" userId="S-1-5-21-1844237615-1844823847-839522115-79170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5DA6"/>
    <a:srgbClr val="D6E1F1"/>
    <a:srgbClr val="257CAD"/>
    <a:srgbClr val="5F9591"/>
    <a:srgbClr val="7895B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59F88149-E101-078A-BAD5-848ABEF04204}" v="18" dt="2022-11-30T17:02:50.129"/>
    <p1510:client id="{8720D2B4-D3AD-324D-4220-FE36DA63FF34}" v="66" dt="2022-11-30T17:17:12.689"/>
    <p1510:client id="{8DA6400B-DAF6-DBB8-F2D2-77515BFB8FA3}" v="6" dt="2022-11-30T17:33:16.867"/>
    <p1510:client id="{A360DB39-76B4-E49E-9C34-E92028B00211}" v="4" dt="2022-11-30T21:03:24.656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525" autoAdjust="0"/>
    <p:restoredTop sz="79865" autoAdjust="0"/>
  </p:normalViewPr>
  <p:slideViewPr>
    <p:cSldViewPr snapToGrid="0">
      <p:cViewPr varScale="1">
        <p:scale>
          <a:sx n="118" d="100"/>
          <a:sy n="118" d="100"/>
        </p:scale>
        <p:origin x="1484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presProps" Target="presProps.xml"/><Relationship Id="rId3" Type="http://schemas.openxmlformats.org/officeDocument/2006/relationships/customXml" Target="../customXml/item3.xml"/><Relationship Id="rId21" Type="http://schemas.openxmlformats.org/officeDocument/2006/relationships/tableStyles" Target="tableStyles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commentAuthors" Target="commentAuthors.xml"/><Relationship Id="rId2" Type="http://schemas.openxmlformats.org/officeDocument/2006/relationships/customXml" Target="../customXml/item2.xml"/><Relationship Id="rId16" Type="http://schemas.openxmlformats.org/officeDocument/2006/relationships/handoutMaster" Target="handoutMasters/handoutMaster1.xml"/><Relationship Id="rId20" Type="http://schemas.openxmlformats.org/officeDocument/2006/relationships/theme" Target="theme/theme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notesMaster" Target="notesMasters/notesMaster1.xml"/><Relationship Id="rId23" Type="http://schemas.microsoft.com/office/2015/10/relationships/revisionInfo" Target="revisionInfo.xml"/><Relationship Id="rId10" Type="http://schemas.openxmlformats.org/officeDocument/2006/relationships/slide" Target="slides/slide6.xml"/><Relationship Id="rId19" Type="http://schemas.openxmlformats.org/officeDocument/2006/relationships/viewProps" Target="view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microsoft.com/office/2016/11/relationships/changesInfo" Target="changesInfos/changesInfo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Du, Eileen (SAO)" userId="S::dul@sao.wa.gov::5a432473-32b9-4221-aa96-b81362664abd" providerId="AD" clId="Web-{A360DB39-76B4-E49E-9C34-E92028B00211}"/>
    <pc:docChg chg="modSld">
      <pc:chgData name="Du, Eileen (SAO)" userId="S::dul@sao.wa.gov::5a432473-32b9-4221-aa96-b81362664abd" providerId="AD" clId="Web-{A360DB39-76B4-E49E-9C34-E92028B00211}" dt="2022-11-30T21:03:24.656" v="3" actId="20577"/>
      <pc:docMkLst>
        <pc:docMk/>
      </pc:docMkLst>
      <pc:sldChg chg="modSp">
        <pc:chgData name="Du, Eileen (SAO)" userId="S::dul@sao.wa.gov::5a432473-32b9-4221-aa96-b81362664abd" providerId="AD" clId="Web-{A360DB39-76B4-E49E-9C34-E92028B00211}" dt="2022-11-30T21:03:24.656" v="3" actId="20577"/>
        <pc:sldMkLst>
          <pc:docMk/>
          <pc:sldMk cId="458338226" sldId="318"/>
        </pc:sldMkLst>
        <pc:spChg chg="mod">
          <ac:chgData name="Du, Eileen (SAO)" userId="S::dul@sao.wa.gov::5a432473-32b9-4221-aa96-b81362664abd" providerId="AD" clId="Web-{A360DB39-76B4-E49E-9C34-E92028B00211}" dt="2022-11-30T21:03:24.656" v="3" actId="20577"/>
          <ac:spMkLst>
            <pc:docMk/>
            <pc:sldMk cId="458338226" sldId="318"/>
            <ac:spMk id="5" creationId="{00000000-0000-0000-0000-000000000000}"/>
          </ac:spMkLst>
        </pc:spChg>
      </pc:sldChg>
    </pc:docChg>
  </pc:docChgLst>
  <pc:docChgLst>
    <pc:chgData name="Thompson, Daniel (SAO)" userId="S::thompsond@sao.wa.gov::933a1404-68b6-41e9-bc95-ff961d00ac66" providerId="AD" clId="Web-{59F88149-E101-078A-BAD5-848ABEF04204}"/>
    <pc:docChg chg="delSld modSld modSection">
      <pc:chgData name="Thompson, Daniel (SAO)" userId="S::thompsond@sao.wa.gov::933a1404-68b6-41e9-bc95-ff961d00ac66" providerId="AD" clId="Web-{59F88149-E101-078A-BAD5-848ABEF04204}" dt="2022-11-30T17:02:50.129" v="8"/>
      <pc:docMkLst>
        <pc:docMk/>
      </pc:docMkLst>
      <pc:sldChg chg="modSp">
        <pc:chgData name="Thompson, Daniel (SAO)" userId="S::thompsond@sao.wa.gov::933a1404-68b6-41e9-bc95-ff961d00ac66" providerId="AD" clId="Web-{59F88149-E101-078A-BAD5-848ABEF04204}" dt="2022-11-30T17:00:20.894" v="1" actId="20577"/>
        <pc:sldMkLst>
          <pc:docMk/>
          <pc:sldMk cId="3856704304" sldId="257"/>
        </pc:sldMkLst>
        <pc:spChg chg="mod">
          <ac:chgData name="Thompson, Daniel (SAO)" userId="S::thompsond@sao.wa.gov::933a1404-68b6-41e9-bc95-ff961d00ac66" providerId="AD" clId="Web-{59F88149-E101-078A-BAD5-848ABEF04204}" dt="2022-11-30T17:00:20.894" v="1" actId="20577"/>
          <ac:spMkLst>
            <pc:docMk/>
            <pc:sldMk cId="3856704304" sldId="257"/>
            <ac:spMk id="4" creationId="{00000000-0000-0000-0000-000000000000}"/>
          </ac:spMkLst>
        </pc:spChg>
      </pc:sldChg>
      <pc:sldChg chg="delSp modSp">
        <pc:chgData name="Thompson, Daniel (SAO)" userId="S::thompsond@sao.wa.gov::933a1404-68b6-41e9-bc95-ff961d00ac66" providerId="AD" clId="Web-{59F88149-E101-078A-BAD5-848ABEF04204}" dt="2022-11-30T17:02:50.129" v="8"/>
        <pc:sldMkLst>
          <pc:docMk/>
          <pc:sldMk cId="865349328" sldId="316"/>
        </pc:sldMkLst>
        <pc:spChg chg="del mod">
          <ac:chgData name="Thompson, Daniel (SAO)" userId="S::thompsond@sao.wa.gov::933a1404-68b6-41e9-bc95-ff961d00ac66" providerId="AD" clId="Web-{59F88149-E101-078A-BAD5-848ABEF04204}" dt="2022-11-30T17:02:50.129" v="8"/>
          <ac:spMkLst>
            <pc:docMk/>
            <pc:sldMk cId="865349328" sldId="316"/>
            <ac:spMk id="15" creationId="{00000000-0000-0000-0000-000000000000}"/>
          </ac:spMkLst>
        </pc:spChg>
      </pc:sldChg>
      <pc:sldChg chg="del">
        <pc:chgData name="Thompson, Daniel (SAO)" userId="S::thompsond@sao.wa.gov::933a1404-68b6-41e9-bc95-ff961d00ac66" providerId="AD" clId="Web-{59F88149-E101-078A-BAD5-848ABEF04204}" dt="2022-11-30T17:01:58.770" v="2"/>
        <pc:sldMkLst>
          <pc:docMk/>
          <pc:sldMk cId="3874015148" sldId="348"/>
        </pc:sldMkLst>
      </pc:sldChg>
      <pc:sldChg chg="del">
        <pc:chgData name="Thompson, Daniel (SAO)" userId="S::thompsond@sao.wa.gov::933a1404-68b6-41e9-bc95-ff961d00ac66" providerId="AD" clId="Web-{59F88149-E101-078A-BAD5-848ABEF04204}" dt="2022-11-30T17:02:00.254" v="3"/>
        <pc:sldMkLst>
          <pc:docMk/>
          <pc:sldMk cId="2340690006" sldId="349"/>
        </pc:sldMkLst>
      </pc:sldChg>
    </pc:docChg>
  </pc:docChgLst>
  <pc:docChgLst>
    <pc:chgData name="Du, Eileen (SAO)" userId="S::dul@sao.wa.gov::5a432473-32b9-4221-aa96-b81362664abd" providerId="AD" clId="Web-{8DA6400B-DAF6-DBB8-F2D2-77515BFB8FA3}"/>
    <pc:docChg chg="modSld">
      <pc:chgData name="Du, Eileen (SAO)" userId="S::dul@sao.wa.gov::5a432473-32b9-4221-aa96-b81362664abd" providerId="AD" clId="Web-{8DA6400B-DAF6-DBB8-F2D2-77515BFB8FA3}" dt="2022-11-30T17:33:16.321" v="4" actId="20577"/>
      <pc:docMkLst>
        <pc:docMk/>
      </pc:docMkLst>
      <pc:sldChg chg="modSp">
        <pc:chgData name="Du, Eileen (SAO)" userId="S::dul@sao.wa.gov::5a432473-32b9-4221-aa96-b81362664abd" providerId="AD" clId="Web-{8DA6400B-DAF6-DBB8-F2D2-77515BFB8FA3}" dt="2022-11-30T17:33:16.321" v="4" actId="20577"/>
        <pc:sldMkLst>
          <pc:docMk/>
          <pc:sldMk cId="2643499141" sldId="319"/>
        </pc:sldMkLst>
        <pc:spChg chg="mod">
          <ac:chgData name="Du, Eileen (SAO)" userId="S::dul@sao.wa.gov::5a432473-32b9-4221-aa96-b81362664abd" providerId="AD" clId="Web-{8DA6400B-DAF6-DBB8-F2D2-77515BFB8FA3}" dt="2022-11-30T17:33:16.321" v="4" actId="20577"/>
          <ac:spMkLst>
            <pc:docMk/>
            <pc:sldMk cId="2643499141" sldId="319"/>
            <ac:spMk id="6" creationId="{00000000-0000-0000-0000-000000000000}"/>
          </ac:spMkLst>
        </pc:spChg>
      </pc:sldChg>
    </pc:docChg>
  </pc:docChgLst>
  <pc:docChgLst>
    <pc:chgData name="Thompson, Daniel (SAO)" userId="S::thompsond@sao.wa.gov::933a1404-68b6-41e9-bc95-ff961d00ac66" providerId="AD" clId="Web-{8720D2B4-D3AD-324D-4220-FE36DA63FF34}"/>
    <pc:docChg chg="modSld">
      <pc:chgData name="Thompson, Daniel (SAO)" userId="S::thompsond@sao.wa.gov::933a1404-68b6-41e9-bc95-ff961d00ac66" providerId="AD" clId="Web-{8720D2B4-D3AD-324D-4220-FE36DA63FF34}" dt="2022-11-30T17:17:12.689" v="59" actId="20577"/>
      <pc:docMkLst>
        <pc:docMk/>
      </pc:docMkLst>
      <pc:sldChg chg="addSp delSp modSp">
        <pc:chgData name="Thompson, Daniel (SAO)" userId="S::thompsond@sao.wa.gov::933a1404-68b6-41e9-bc95-ff961d00ac66" providerId="AD" clId="Web-{8720D2B4-D3AD-324D-4220-FE36DA63FF34}" dt="2022-11-30T17:17:12.689" v="59" actId="20577"/>
        <pc:sldMkLst>
          <pc:docMk/>
          <pc:sldMk cId="865349328" sldId="316"/>
        </pc:sldMkLst>
        <pc:spChg chg="mod">
          <ac:chgData name="Thompson, Daniel (SAO)" userId="S::thompsond@sao.wa.gov::933a1404-68b6-41e9-bc95-ff961d00ac66" providerId="AD" clId="Web-{8720D2B4-D3AD-324D-4220-FE36DA63FF34}" dt="2022-11-30T17:15:58.111" v="8" actId="1076"/>
          <ac:spMkLst>
            <pc:docMk/>
            <pc:sldMk cId="865349328" sldId="316"/>
            <ac:spMk id="12" creationId="{00000000-0000-0000-0000-000000000000}"/>
          </ac:spMkLst>
        </pc:spChg>
        <pc:spChg chg="mod">
          <ac:chgData name="Thompson, Daniel (SAO)" userId="S::thompsond@sao.wa.gov::933a1404-68b6-41e9-bc95-ff961d00ac66" providerId="AD" clId="Web-{8720D2B4-D3AD-324D-4220-FE36DA63FF34}" dt="2022-11-30T17:17:12.689" v="59" actId="20577"/>
          <ac:spMkLst>
            <pc:docMk/>
            <pc:sldMk cId="865349328" sldId="316"/>
            <ac:spMk id="17" creationId="{00000000-0000-0000-0000-000000000000}"/>
          </ac:spMkLst>
        </pc:spChg>
        <pc:picChg chg="add del mod">
          <ac:chgData name="Thompson, Daniel (SAO)" userId="S::thompsond@sao.wa.gov::933a1404-68b6-41e9-bc95-ff961d00ac66" providerId="AD" clId="Web-{8720D2B4-D3AD-324D-4220-FE36DA63FF34}" dt="2022-11-30T17:16:52.955" v="36"/>
          <ac:picMkLst>
            <pc:docMk/>
            <pc:sldMk cId="865349328" sldId="316"/>
            <ac:picMk id="18" creationId="{00000000-0000-0000-0000-000000000000}"/>
          </ac:picMkLst>
        </pc:picChg>
      </pc:sldChg>
    </pc:docChg>
  </pc:docChgLst>
</pc:chgInfo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0E93B27D-5938-4766-8985-668B08545237}" type="doc">
      <dgm:prSet loTypeId="urn:microsoft.com/office/officeart/2005/8/layout/vList5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10749990-69F8-46F4-A5C2-9E3E6F5308EE}">
      <dgm:prSet phldrT="[Text]"/>
      <dgm:spPr/>
      <dgm:t>
        <a:bodyPr/>
        <a:lstStyle/>
        <a:p>
          <a:r>
            <a:rPr lang="en-US" dirty="0">
              <a:solidFill>
                <a:schemeClr val="tx1"/>
              </a:solidFill>
            </a:rPr>
            <a:t>January 1, 2021 through December 31, 2021</a:t>
          </a:r>
        </a:p>
      </dgm:t>
    </dgm:pt>
    <dgm:pt modelId="{E2AB6152-7C0C-4778-8573-BCF669D7843C}" type="parTrans" cxnId="{1C9018E6-1CBC-41B7-92A8-24FE8B47822E}">
      <dgm:prSet/>
      <dgm:spPr/>
      <dgm:t>
        <a:bodyPr/>
        <a:lstStyle/>
        <a:p>
          <a:endParaRPr lang="en-US"/>
        </a:p>
      </dgm:t>
    </dgm:pt>
    <dgm:pt modelId="{1E6494C1-A177-49FA-BFBB-D90E8E8589AC}" type="sibTrans" cxnId="{1C9018E6-1CBC-41B7-92A8-24FE8B47822E}">
      <dgm:prSet/>
      <dgm:spPr/>
      <dgm:t>
        <a:bodyPr/>
        <a:lstStyle/>
        <a:p>
          <a:endParaRPr lang="en-US"/>
        </a:p>
      </dgm:t>
    </dgm:pt>
    <dgm:pt modelId="{65AA7734-23B5-422A-89FF-C5DCED12BE25}">
      <dgm:prSet phldrT="[Text]"/>
      <dgm:spPr/>
      <dgm:t>
        <a:bodyPr/>
        <a:lstStyle/>
        <a:p>
          <a:r>
            <a:rPr lang="en-US" dirty="0">
              <a:solidFill>
                <a:schemeClr val="tx1"/>
              </a:solidFill>
            </a:rPr>
            <a:t>Audit Type: Financial and Federal</a:t>
          </a:r>
        </a:p>
      </dgm:t>
    </dgm:pt>
    <dgm:pt modelId="{11658233-6330-41F9-896D-7036E8197444}" type="parTrans" cxnId="{B065BC6B-834B-4E63-B1DA-AE3A98C9DD48}">
      <dgm:prSet/>
      <dgm:spPr/>
      <dgm:t>
        <a:bodyPr/>
        <a:lstStyle/>
        <a:p>
          <a:endParaRPr lang="en-US"/>
        </a:p>
      </dgm:t>
    </dgm:pt>
    <dgm:pt modelId="{FACF7415-949B-4598-9801-0249D93DF158}" type="sibTrans" cxnId="{B065BC6B-834B-4E63-B1DA-AE3A98C9DD48}">
      <dgm:prSet/>
      <dgm:spPr/>
      <dgm:t>
        <a:bodyPr/>
        <a:lstStyle/>
        <a:p>
          <a:endParaRPr lang="en-US"/>
        </a:p>
      </dgm:t>
    </dgm:pt>
    <dgm:pt modelId="{92C01F1A-2F10-448F-9151-195029C94510}">
      <dgm:prSet phldrT="[Text]" custT="1"/>
      <dgm:spPr>
        <a:solidFill>
          <a:srgbClr val="005DA6"/>
        </a:solidFill>
      </dgm:spPr>
      <dgm:t>
        <a:bodyPr/>
        <a:lstStyle/>
        <a:p>
          <a:r>
            <a:rPr lang="en-US" sz="2200" dirty="0"/>
            <a:t>Review of Independent CPA firm Audit</a:t>
          </a:r>
        </a:p>
      </dgm:t>
    </dgm:pt>
    <dgm:pt modelId="{6BC0C568-0E48-4711-9154-2C9679219DC3}" type="sibTrans" cxnId="{6A641CC9-2C73-45DD-BCC5-A6E87DAE0665}">
      <dgm:prSet/>
      <dgm:spPr/>
      <dgm:t>
        <a:bodyPr/>
        <a:lstStyle/>
        <a:p>
          <a:endParaRPr lang="en-US"/>
        </a:p>
      </dgm:t>
    </dgm:pt>
    <dgm:pt modelId="{88CACCA5-0405-408D-872E-8F9287D012B7}" type="parTrans" cxnId="{6A641CC9-2C73-45DD-BCC5-A6E87DAE0665}">
      <dgm:prSet/>
      <dgm:spPr/>
      <dgm:t>
        <a:bodyPr/>
        <a:lstStyle/>
        <a:p>
          <a:endParaRPr lang="en-US"/>
        </a:p>
      </dgm:t>
    </dgm:pt>
    <dgm:pt modelId="{FAFBD7FB-BC89-4172-A2E6-5BCD66AA083B}" type="pres">
      <dgm:prSet presAssocID="{0E93B27D-5938-4766-8985-668B08545237}" presName="Name0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B11C4BF9-A4A4-4338-B1DE-32D7DE8D0B97}" type="pres">
      <dgm:prSet presAssocID="{92C01F1A-2F10-448F-9151-195029C94510}" presName="linNode" presStyleCnt="0"/>
      <dgm:spPr/>
    </dgm:pt>
    <dgm:pt modelId="{D482B80D-5508-451D-A8C2-21C7ABC71B46}" type="pres">
      <dgm:prSet presAssocID="{92C01F1A-2F10-448F-9151-195029C94510}" presName="parentText" presStyleLbl="node1" presStyleIdx="0" presStyleCnt="1" custScaleX="103192" custScaleY="49587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6F76BD63-075E-4963-82A9-4C03BF319AFB}" type="pres">
      <dgm:prSet presAssocID="{92C01F1A-2F10-448F-9151-195029C94510}" presName="descendantText" presStyleLbl="alignAccFollowNode1" presStyleIdx="0" presStyleCnt="1" custScaleY="50937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6A641CC9-2C73-45DD-BCC5-A6E87DAE0665}" srcId="{0E93B27D-5938-4766-8985-668B08545237}" destId="{92C01F1A-2F10-448F-9151-195029C94510}" srcOrd="0" destOrd="0" parTransId="{88CACCA5-0405-408D-872E-8F9287D012B7}" sibTransId="{6BC0C568-0E48-4711-9154-2C9679219DC3}"/>
    <dgm:cxn modelId="{C4CE5C47-08CB-447A-9E05-4A576A623388}" type="presOf" srcId="{92C01F1A-2F10-448F-9151-195029C94510}" destId="{D482B80D-5508-451D-A8C2-21C7ABC71B46}" srcOrd="0" destOrd="0" presId="urn:microsoft.com/office/officeart/2005/8/layout/vList5"/>
    <dgm:cxn modelId="{8E2BB5F2-37E0-42A0-AD27-CF1DFA8F8105}" type="presOf" srcId="{0E93B27D-5938-4766-8985-668B08545237}" destId="{FAFBD7FB-BC89-4172-A2E6-5BCD66AA083B}" srcOrd="0" destOrd="0" presId="urn:microsoft.com/office/officeart/2005/8/layout/vList5"/>
    <dgm:cxn modelId="{B065BC6B-834B-4E63-B1DA-AE3A98C9DD48}" srcId="{92C01F1A-2F10-448F-9151-195029C94510}" destId="{65AA7734-23B5-422A-89FF-C5DCED12BE25}" srcOrd="1" destOrd="0" parTransId="{11658233-6330-41F9-896D-7036E8197444}" sibTransId="{FACF7415-949B-4598-9801-0249D93DF158}"/>
    <dgm:cxn modelId="{1C9018E6-1CBC-41B7-92A8-24FE8B47822E}" srcId="{92C01F1A-2F10-448F-9151-195029C94510}" destId="{10749990-69F8-46F4-A5C2-9E3E6F5308EE}" srcOrd="0" destOrd="0" parTransId="{E2AB6152-7C0C-4778-8573-BCF669D7843C}" sibTransId="{1E6494C1-A177-49FA-BFBB-D90E8E8589AC}"/>
    <dgm:cxn modelId="{002E7DB7-A995-476A-BB8F-F2E938479D73}" type="presOf" srcId="{10749990-69F8-46F4-A5C2-9E3E6F5308EE}" destId="{6F76BD63-075E-4963-82A9-4C03BF319AFB}" srcOrd="0" destOrd="0" presId="urn:microsoft.com/office/officeart/2005/8/layout/vList5"/>
    <dgm:cxn modelId="{456FDAD7-67D9-4E13-B5DC-5511229002F5}" type="presOf" srcId="{65AA7734-23B5-422A-89FF-C5DCED12BE25}" destId="{6F76BD63-075E-4963-82A9-4C03BF319AFB}" srcOrd="0" destOrd="1" presId="urn:microsoft.com/office/officeart/2005/8/layout/vList5"/>
    <dgm:cxn modelId="{640D3560-5152-4351-B672-7F5C1E46A2F0}" type="presParOf" srcId="{FAFBD7FB-BC89-4172-A2E6-5BCD66AA083B}" destId="{B11C4BF9-A4A4-4338-B1DE-32D7DE8D0B97}" srcOrd="0" destOrd="0" presId="urn:microsoft.com/office/officeart/2005/8/layout/vList5"/>
    <dgm:cxn modelId="{635A1D7B-6256-4CA6-998C-56B16D1743C6}" type="presParOf" srcId="{B11C4BF9-A4A4-4338-B1DE-32D7DE8D0B97}" destId="{D482B80D-5508-451D-A8C2-21C7ABC71B46}" srcOrd="0" destOrd="0" presId="urn:microsoft.com/office/officeart/2005/8/layout/vList5"/>
    <dgm:cxn modelId="{6B260818-CA5C-44D6-B0CC-C223F7719BE2}" type="presParOf" srcId="{B11C4BF9-A4A4-4338-B1DE-32D7DE8D0B97}" destId="{6F76BD63-075E-4963-82A9-4C03BF319AFB}" srcOrd="1" destOrd="0" presId="urn:microsoft.com/office/officeart/2005/8/layout/vList5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F76BD63-075E-4963-82A9-4C03BF319AFB}">
      <dsp:nvSpPr>
        <dsp:cNvPr id="0" name=""/>
        <dsp:cNvSpPr/>
      </dsp:nvSpPr>
      <dsp:spPr>
        <a:xfrm rot="5400000">
          <a:off x="3150795" y="444992"/>
          <a:ext cx="1910942" cy="3799490"/>
        </a:xfrm>
        <a:prstGeom prst="round2Same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9060" tIns="49530" rIns="99060" bIns="49530" numCol="1" spcCol="1270" anchor="ctr" anchorCtr="0">
          <a:noAutofit/>
        </a:bodyPr>
        <a:lstStyle/>
        <a:p>
          <a:pPr marL="228600" lvl="1" indent="-228600" algn="l" defTabSz="11557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2600" kern="1200" dirty="0">
              <a:solidFill>
                <a:schemeClr val="tx1"/>
              </a:solidFill>
            </a:rPr>
            <a:t>January 1, 2021 through December 31, 2021</a:t>
          </a:r>
        </a:p>
        <a:p>
          <a:pPr marL="228600" lvl="1" indent="-228600" algn="l" defTabSz="11557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2600" kern="1200" dirty="0">
              <a:solidFill>
                <a:schemeClr val="tx1"/>
              </a:solidFill>
            </a:rPr>
            <a:t>Audit Type: Financial and Federal</a:t>
          </a:r>
        </a:p>
      </dsp:txBody>
      <dsp:txXfrm rot="-5400000">
        <a:off x="2206521" y="1482550"/>
        <a:ext cx="3706206" cy="1724374"/>
      </dsp:txXfrm>
    </dsp:sp>
    <dsp:sp modelId="{D482B80D-5508-451D-A8C2-21C7ABC71B46}">
      <dsp:nvSpPr>
        <dsp:cNvPr id="0" name=""/>
        <dsp:cNvSpPr/>
      </dsp:nvSpPr>
      <dsp:spPr>
        <a:xfrm>
          <a:off x="1087" y="1182052"/>
          <a:ext cx="2205433" cy="2325369"/>
        </a:xfrm>
        <a:prstGeom prst="roundRect">
          <a:avLst/>
        </a:prstGeom>
        <a:solidFill>
          <a:srgbClr val="005DA6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3820" tIns="41910" rIns="83820" bIns="41910" numCol="1" spcCol="1270" anchor="ctr" anchorCtr="0">
          <a:noAutofit/>
        </a:bodyPr>
        <a:lstStyle/>
        <a:p>
          <a:pPr lvl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200" kern="1200" dirty="0"/>
            <a:t>Review of Independent CPA firm Audit</a:t>
          </a:r>
        </a:p>
      </dsp:txBody>
      <dsp:txXfrm>
        <a:off x="108747" y="1289712"/>
        <a:ext cx="1990113" cy="2110049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5">
  <dgm:title val=""/>
  <dgm:desc val=""/>
  <dgm:catLst>
    <dgm:cat type="list" pri="15000"/>
    <dgm:cat type="convert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T"/>
          <dgm:param type="nodeHorzAlign" val="l"/>
        </dgm:alg>
      </dgm:if>
      <dgm:else name="Name3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linNode" refType="h"/>
      <dgm:constr type="w" for="ch" forName="linNode" refType="w"/>
      <dgm:constr type="h" for="ch" forName="sp" refType="h" fact="0.05"/>
      <dgm:constr type="primFontSz" for="des" forName="parentText" op="equ" val="65"/>
      <dgm:constr type="secFontSz" for="des" forName="descendantText" op="equ"/>
    </dgm:constrLst>
    <dgm:ruleLst/>
    <dgm:forEach name="Name4" axis="ch" ptType="node">
      <dgm:layoutNode name="linNode">
        <dgm:choose name="Name5">
          <dgm:if name="Name6" func="var" arg="dir" op="equ" val="norm">
            <dgm:alg type="lin">
              <dgm:param type="linDir" val="fromL"/>
            </dgm:alg>
          </dgm:if>
          <dgm:else name="Name7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arentText" refType="w" fact="0.36"/>
          <dgm:constr type="w" for="ch" forName="descendantText" refType="w" fact="0.64"/>
          <dgm:constr type="h" for="ch" forName="parentText" refType="h"/>
          <dgm:constr type="h" for="ch" forName="descendantText" refType="h" refFor="ch" refForName="parentText" fact="0.8"/>
        </dgm:constrLst>
        <dgm:ruleLst/>
        <dgm:layoutNode name="parentText">
          <dgm:varLst>
            <dgm:chMax val="1"/>
            <dgm:bulletEnabled val="1"/>
          </dgm:varLst>
          <dgm:alg type="tx"/>
          <dgm:shape xmlns:r="http://schemas.openxmlformats.org/officeDocument/2006/relationships" type="roundRect" r:blip="" zOrderOff="3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8">
          <dgm:if name="Name9" axis="ch" ptType="node" func="cnt" op="gte" val="1">
            <dgm:layoutNode name="descendantText" styleLbl="alignAccFollowNode1">
              <dgm:varLst>
                <dgm:bulletEnabled val="1"/>
              </dgm:varLst>
              <dgm:alg type="tx">
                <dgm:param type="stBulletLvl" val="1"/>
                <dgm:param type="txAnchorVertCh" val="mid"/>
              </dgm:alg>
              <dgm:choose name="Name10">
                <dgm:if name="Name11" func="var" arg="dir" op="equ" val="norm">
                  <dgm:shape xmlns:r="http://schemas.openxmlformats.org/officeDocument/2006/relationships" rot="90" type="round2SameRect" r:blip="">
                    <dgm:adjLst/>
                  </dgm:shape>
                </dgm:if>
                <dgm:else name="Name12">
                  <dgm:shape xmlns:r="http://schemas.openxmlformats.org/officeDocument/2006/relationships" rot="-90" type="round2SameRect" r:blip="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lMarg" refType="secFontSz" fact="0.3"/>
                <dgm:constr type="rMarg" refType="secFontSz" fact="0.3"/>
                <dgm:constr type="tMarg" refType="secFontSz" fact="0.15"/>
                <dgm:constr type="bMarg" refType="secFontSz" fact="0.15"/>
              </dgm:constrLst>
              <dgm:ruleLst>
                <dgm:rule type="secFontSz" val="5" fact="NaN" max="NaN"/>
              </dgm:ruleLst>
            </dgm:layoutNode>
          </dgm:if>
          <dgm:else name="Name13"/>
        </dgm:choose>
      </dgm:layoutNode>
      <dgm:forEach name="Name14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169920" cy="481727"/>
          </a:xfrm>
          <a:prstGeom prst="rect">
            <a:avLst/>
          </a:prstGeom>
        </p:spPr>
        <p:txBody>
          <a:bodyPr vert="horz" lIns="96661" tIns="48331" rIns="96661" bIns="48331" rtlCol="0"/>
          <a:lstStyle>
            <a:lvl1pPr algn="l">
              <a:defRPr sz="13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4143587" y="0"/>
            <a:ext cx="3169920" cy="481727"/>
          </a:xfrm>
          <a:prstGeom prst="rect">
            <a:avLst/>
          </a:prstGeom>
        </p:spPr>
        <p:txBody>
          <a:bodyPr vert="horz" lIns="96661" tIns="48331" rIns="96661" bIns="48331" rtlCol="0"/>
          <a:lstStyle>
            <a:lvl1pPr algn="r">
              <a:defRPr sz="1300"/>
            </a:lvl1pPr>
          </a:lstStyle>
          <a:p>
            <a:fld id="{A03AF5C4-2209-4DC5-8B13-542D31A46E17}" type="datetimeFigureOut">
              <a:rPr lang="en-US" smtClean="0"/>
              <a:t>11/30/2022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9119474"/>
            <a:ext cx="3169920" cy="481726"/>
          </a:xfrm>
          <a:prstGeom prst="rect">
            <a:avLst/>
          </a:prstGeom>
        </p:spPr>
        <p:txBody>
          <a:bodyPr vert="horz" lIns="96661" tIns="48331" rIns="96661" bIns="48331" rtlCol="0" anchor="b"/>
          <a:lstStyle>
            <a:lvl1pPr algn="l">
              <a:defRPr sz="13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4143587" y="9119474"/>
            <a:ext cx="3169920" cy="481726"/>
          </a:xfrm>
          <a:prstGeom prst="rect">
            <a:avLst/>
          </a:prstGeom>
        </p:spPr>
        <p:txBody>
          <a:bodyPr vert="horz" lIns="96661" tIns="48331" rIns="96661" bIns="48331" rtlCol="0" anchor="b"/>
          <a:lstStyle>
            <a:lvl1pPr algn="r">
              <a:defRPr sz="1300"/>
            </a:lvl1pPr>
          </a:lstStyle>
          <a:p>
            <a:fld id="{4CEDFACE-47D5-47EA-A984-19FEF8387E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65783373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169920" cy="481727"/>
          </a:xfrm>
          <a:prstGeom prst="rect">
            <a:avLst/>
          </a:prstGeom>
        </p:spPr>
        <p:txBody>
          <a:bodyPr vert="horz" lIns="96661" tIns="48331" rIns="96661" bIns="48331" rtlCol="0"/>
          <a:lstStyle>
            <a:lvl1pPr algn="l">
              <a:defRPr sz="13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4143587" y="0"/>
            <a:ext cx="3169920" cy="481727"/>
          </a:xfrm>
          <a:prstGeom prst="rect">
            <a:avLst/>
          </a:prstGeom>
        </p:spPr>
        <p:txBody>
          <a:bodyPr vert="horz" lIns="96661" tIns="48331" rIns="96661" bIns="48331" rtlCol="0"/>
          <a:lstStyle>
            <a:lvl1pPr algn="r">
              <a:defRPr sz="1300"/>
            </a:lvl1pPr>
          </a:lstStyle>
          <a:p>
            <a:fld id="{411E1473-99E8-460F-87E8-AA04740D239F}" type="datetimeFigureOut">
              <a:rPr lang="en-US" smtClean="0"/>
              <a:t>11/30/2022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497013" y="1200150"/>
            <a:ext cx="4321175" cy="3240088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6661" tIns="48331" rIns="96661" bIns="48331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31520" y="4620577"/>
            <a:ext cx="5852160" cy="3780473"/>
          </a:xfrm>
          <a:prstGeom prst="rect">
            <a:avLst/>
          </a:prstGeom>
        </p:spPr>
        <p:txBody>
          <a:bodyPr vert="horz" lIns="96661" tIns="48331" rIns="96661" bIns="48331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119474"/>
            <a:ext cx="3169920" cy="481726"/>
          </a:xfrm>
          <a:prstGeom prst="rect">
            <a:avLst/>
          </a:prstGeom>
        </p:spPr>
        <p:txBody>
          <a:bodyPr vert="horz" lIns="96661" tIns="48331" rIns="96661" bIns="48331" rtlCol="0" anchor="b"/>
          <a:lstStyle>
            <a:lvl1pPr algn="l">
              <a:defRPr sz="13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4143587" y="9119474"/>
            <a:ext cx="3169920" cy="481726"/>
          </a:xfrm>
          <a:prstGeom prst="rect">
            <a:avLst/>
          </a:prstGeom>
        </p:spPr>
        <p:txBody>
          <a:bodyPr vert="horz" lIns="96661" tIns="48331" rIns="96661" bIns="48331" rtlCol="0" anchor="b"/>
          <a:lstStyle>
            <a:lvl1pPr algn="r">
              <a:defRPr sz="1300"/>
            </a:lvl1pPr>
          </a:lstStyle>
          <a:p>
            <a:fld id="{A082B37C-89FE-4A0B-A006-18FAA3A8328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47852887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Font typeface="Arial" panose="020B0604020202020204" pitchFamily="34" charset="0"/>
              <a:buNone/>
            </a:pPr>
            <a:endParaRPr lang="en-US" baseline="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082B37C-89FE-4A0B-A006-18FAA3A8328C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3884726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sz="13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082B37C-89FE-4A0B-A006-18FAA3A8328C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379629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082B37C-89FE-4A0B-A006-18FAA3A8328C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9112517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sz="1200" baseline="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082B37C-89FE-4A0B-A006-18FAA3A8328C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3006713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082B37C-89FE-4A0B-A006-18FAA3A8328C}" type="slidenum">
              <a:rPr kumimoji="0" lang="en-US" sz="13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</a:t>
            </a:fld>
            <a:endParaRPr kumimoji="0" lang="en-US" sz="13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34790500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082B37C-89FE-4A0B-A006-18FAA3A8328C}" type="slidenum">
              <a:rPr kumimoji="0" lang="en-US" sz="13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6</a:t>
            </a:fld>
            <a:endParaRPr kumimoji="0" lang="en-US" sz="13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7223400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082B37C-89FE-4A0B-A006-18FAA3A8328C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07143572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082B37C-89FE-4A0B-A006-18FAA3A8328C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924634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38A9A48-341E-492C-B31D-D0709EB0D18C}" type="slidenum">
              <a:rPr lang="en-US" smtClean="0"/>
              <a:t>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0541485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082B37C-89FE-4A0B-A006-18FAA3A8328C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8528232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F3AAFB-DE5C-4153-9F14-0430207B6FA7}" type="datetime1">
              <a:rPr lang="en-US" smtClean="0"/>
              <a:t>11/30/2022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Disclaimer: This presentation is intended to be viewed in conjunction with the complete packet of exit materials provided. A copy of those materials may be requested by contacting the presenters listed or PublicRecords@sao.wa.gov. 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709EA2-13F3-49AE-95C6-3AE2758AB3C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9332206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661C74-4E11-4ECD-8337-BC37AD80216B}" type="datetime1">
              <a:rPr lang="en-US" smtClean="0"/>
              <a:t>11/30/2022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Disclaimer: This presentation is intended to be viewed in conjunction with the complete packet of exit materials provided. A copy of those materials may be requested by contacting the presenters listed or PublicRecords@sao.wa.gov. 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709EA2-13F3-49AE-95C6-3AE2758AB3C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9080416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C24319-0D6E-478C-9A8B-721E1CBB5022}" type="datetime1">
              <a:rPr lang="en-US" smtClean="0"/>
              <a:t>11/30/2022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Disclaimer: This presentation is intended to be viewed in conjunction with the complete packet of exit materials provided. A copy of those materials may be requested by contacting the presenters listed or PublicRecords@sao.wa.gov. 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709EA2-13F3-49AE-95C6-3AE2758AB3C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2531690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AFD883-5504-45F9-8262-F664A361BC8F}" type="datetime1">
              <a:rPr lang="en-US" smtClean="0"/>
              <a:t>11/30/2022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Disclaimer: This presentation is intended to be viewed in conjunction with the complete packet of exit materials provided. A copy of those materials may be requested by contacting the presenters listed or PublicRecords@sao.wa.gov. 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709EA2-13F3-49AE-95C6-3AE2758AB3C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5222047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B10552-864A-4A80-B0F6-C485B0D830E4}" type="datetime1">
              <a:rPr lang="en-US" smtClean="0"/>
              <a:t>11/30/2022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Disclaimer: This presentation is intended to be viewed in conjunction with the complete packet of exit materials provided. A copy of those materials may be requested by contacting the presenters listed or PublicRecords@sao.wa.gov. </a:t>
            </a: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709EA2-13F3-49AE-95C6-3AE2758AB3C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1743362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0FC4CD-F1FD-43A2-9615-5813F1C48E00}" type="datetime1">
              <a:rPr lang="en-US" smtClean="0"/>
              <a:t>11/30/2022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Disclaimer: This presentation is intended to be viewed in conjunction with the complete packet of exit materials provided. A copy of those materials may be requested by contacting the presenters listed or PublicRecords@sao.wa.gov. 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709EA2-13F3-49AE-95C6-3AE2758AB3C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9898809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164731-2AB8-4AE0-86A5-2D6E45455204}" type="datetime1">
              <a:rPr lang="en-US" smtClean="0"/>
              <a:t>11/30/2022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Disclaimer: This presentation is intended to be viewed in conjunction with the complete packet of exit materials provided. A copy of those materials may be requested by contacting the presenters listed or PublicRecords@sao.wa.gov.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709EA2-13F3-49AE-95C6-3AE2758AB3C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4581997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8EDC79-B7F5-4D05-A211-0D3E13957A88}" type="datetime1">
              <a:rPr lang="en-US" smtClean="0"/>
              <a:t>11/30/2022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Disclaimer: This presentation is intended to be viewed in conjunction with the complete packet of exit materials provided. A copy of those materials may be requested by contacting the presenters listed or PublicRecords@sao.wa.gov. 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709EA2-13F3-49AE-95C6-3AE2758AB3C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4404336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FC4047-4F59-4475-A4F7-4207E7C86FEE}" type="datetime1">
              <a:rPr lang="en-US" smtClean="0"/>
              <a:t>11/30/2022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Disclaimer: This presentation is intended to be viewed in conjunction with the complete packet of exit materials provided. A copy of those materials may be requested by contacting the presenters listed or PublicRecords@sao.wa.gov. 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709EA2-13F3-49AE-95C6-3AE2758AB3C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8318884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9F0D5F-7A19-4FD1-9077-590874E26BAD}" type="datetime1">
              <a:rPr lang="en-US" smtClean="0"/>
              <a:t>11/30/2022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Disclaimer: This presentation is intended to be viewed in conjunction with the complete packet of exit materials provided. A copy of those materials may be requested by contacting the presenters listed or PublicRecords@sao.wa.gov. 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709EA2-13F3-49AE-95C6-3AE2758AB3C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2882233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562A99-FB0A-4F4D-BC72-AE76048698EB}" type="datetime1">
              <a:rPr lang="en-US" smtClean="0"/>
              <a:t>11/30/2022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Disclaimer: This presentation is intended to be viewed in conjunction with the complete packet of exit materials provided. A copy of those materials may be requested by contacting the presenters listed or PublicRecords@sao.wa.gov. 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709EA2-13F3-49AE-95C6-3AE2758AB3C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8417336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A4B8BAF-E05F-4FDD-AA39-B5E2ED97D351}" type="datetime1">
              <a:rPr lang="en-US" smtClean="0"/>
              <a:t>11/30/2022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Disclaimer: This presentation is intended to be viewed in conjunction with the complete packet of exit materials provided. A copy of those materials may be requested by contacting the presenters listed or PublicRecords@sao.wa.gov. 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A709EA2-13F3-49AE-95C6-3AE2758AB3C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993115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jpeg"/><Relationship Id="rId3" Type="http://schemas.openxmlformats.org/officeDocument/2006/relationships/image" Target="../media/image5.png"/><Relationship Id="rId7" Type="http://schemas.openxmlformats.org/officeDocument/2006/relationships/image" Target="../media/image8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5.xml.rels><?xml version="1.0" encoding="UTF-8" standalone="yes"?>
<Relationships xmlns="http://schemas.openxmlformats.org/package/2006/relationships"><Relationship Id="rId8" Type="http://schemas.microsoft.com/office/2007/relationships/diagramDrawing" Target="../diagrams/drawing1.xml"/><Relationship Id="rId3" Type="http://schemas.openxmlformats.org/officeDocument/2006/relationships/image" Target="../media/image11.png"/><Relationship Id="rId7" Type="http://schemas.openxmlformats.org/officeDocument/2006/relationships/diagramColors" Target="../diagrams/colors1.xm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6" Type="http://schemas.openxmlformats.org/officeDocument/2006/relationships/diagramQuickStyle" Target="../diagrams/quickStyle1.xml"/><Relationship Id="rId5" Type="http://schemas.openxmlformats.org/officeDocument/2006/relationships/diagramLayout" Target="../diagrams/layout1.xml"/><Relationship Id="rId4" Type="http://schemas.openxmlformats.org/officeDocument/2006/relationships/diagramData" Target="../diagrams/data1.xml"/><Relationship Id="rId9" Type="http://schemas.openxmlformats.org/officeDocument/2006/relationships/image" Target="../media/image3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hyperlink" Target="https://sao.wa.gov/about-%20sao/sign-up-for-news-alerts/" TargetMode="External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4.png"/><Relationship Id="rId4" Type="http://schemas.openxmlformats.org/officeDocument/2006/relationships/image" Target="../media/image3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7.png"/><Relationship Id="rId5" Type="http://schemas.openxmlformats.org/officeDocument/2006/relationships/hyperlink" Target="mailto:name@sao.wa.gov" TargetMode="External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25179" y="0"/>
            <a:ext cx="9169179" cy="6864691"/>
          </a:xfrm>
          <a:prstGeom prst="rect">
            <a:avLst/>
          </a:prstGeom>
        </p:spPr>
      </p:pic>
      <p:pic>
        <p:nvPicPr>
          <p:cNvPr id="2" name="Picture 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-25179" y="0"/>
            <a:ext cx="7090263" cy="6858594"/>
          </a:xfrm>
          <a:prstGeom prst="rect">
            <a:avLst/>
          </a:prstGeom>
        </p:spPr>
      </p:pic>
      <p:sp>
        <p:nvSpPr>
          <p:cNvPr id="20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2867367" y="5991226"/>
            <a:ext cx="3086100" cy="365125"/>
          </a:xfrm>
        </p:spPr>
        <p:txBody>
          <a:bodyPr/>
          <a:lstStyle/>
          <a:p>
            <a:r>
              <a:rPr lang="en-US" i="1" dirty="0"/>
              <a:t>Disclaimer: This presentation is intended to be viewed in conjunction with the complete packet of exit materials provided. A copy of those materials may be requested by contacting the presenters listed or by emailing PublicRecords@sao.wa.gov. 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709EA2-13F3-49AE-95C6-3AE2758AB3C6}" type="slidenum">
              <a:rPr lang="en-US" smtClean="0"/>
              <a:t>1</a:t>
            </a:fld>
            <a:endParaRPr lang="en-US" dirty="0"/>
          </a:p>
        </p:txBody>
      </p:sp>
      <p:sp>
        <p:nvSpPr>
          <p:cNvPr id="24" name="Rectangle 23"/>
          <p:cNvSpPr/>
          <p:nvPr/>
        </p:nvSpPr>
        <p:spPr>
          <a:xfrm>
            <a:off x="0" y="2531244"/>
            <a:ext cx="6257223" cy="2317282"/>
          </a:xfrm>
          <a:prstGeom prst="rect">
            <a:avLst/>
          </a:prstGeom>
          <a:solidFill>
            <a:schemeClr val="bg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Rectangle 21"/>
          <p:cNvSpPr/>
          <p:nvPr/>
        </p:nvSpPr>
        <p:spPr>
          <a:xfrm>
            <a:off x="0" y="554381"/>
            <a:ext cx="6257223" cy="1977519"/>
          </a:xfrm>
          <a:prstGeom prst="rect">
            <a:avLst/>
          </a:prstGeom>
          <a:solidFill>
            <a:srgbClr val="005DA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/>
            <a:endParaRPr lang="en-US"/>
          </a:p>
        </p:txBody>
      </p:sp>
      <p:sp>
        <p:nvSpPr>
          <p:cNvPr id="12" name="Title 9"/>
          <p:cNvSpPr txBox="1">
            <a:spLocks/>
          </p:cNvSpPr>
          <p:nvPr/>
        </p:nvSpPr>
        <p:spPr>
          <a:xfrm>
            <a:off x="333834" y="939065"/>
            <a:ext cx="4521918" cy="759187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200" b="0" kern="1200" spc="-100" baseline="0">
                <a:solidFill>
                  <a:schemeClr val="bg2">
                    <a:lumMod val="25000"/>
                  </a:schemeClr>
                </a:solidFill>
                <a:latin typeface="Myriad Pro" panose="020B0503030403020204" pitchFamily="34" charset="0"/>
                <a:ea typeface="+mj-ea"/>
                <a:cs typeface="+mj-cs"/>
              </a:defRPr>
            </a:lvl1pPr>
          </a:lstStyle>
          <a:p>
            <a:pPr>
              <a:lnSpc>
                <a:spcPts val="4800"/>
              </a:lnSpc>
            </a:pPr>
            <a:r>
              <a:rPr lang="en-US" sz="4800" spc="-150" dirty="0">
                <a:solidFill>
                  <a:schemeClr val="bg1"/>
                </a:solidFill>
                <a:latin typeface="+mn-lt"/>
              </a:rPr>
              <a:t>Exit Conference</a:t>
            </a:r>
          </a:p>
        </p:txBody>
      </p:sp>
      <p:sp>
        <p:nvSpPr>
          <p:cNvPr id="13" name="Content Placeholder 1"/>
          <p:cNvSpPr txBox="1">
            <a:spLocks/>
          </p:cNvSpPr>
          <p:nvPr/>
        </p:nvSpPr>
        <p:spPr>
          <a:xfrm>
            <a:off x="394535" y="1613905"/>
            <a:ext cx="5172888" cy="342217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spcAft>
                <a:spcPts val="1200"/>
              </a:spcAft>
              <a:buClr>
                <a:schemeClr val="tx1">
                  <a:lumMod val="50000"/>
                  <a:lumOff val="50000"/>
                </a:schemeClr>
              </a:buClr>
              <a:buSzPct val="85000"/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Myriad Pro" panose="020B0503030403020204" pitchFamily="34" charset="0"/>
                <a:ea typeface="+mn-ea"/>
                <a:cs typeface="+mn-cs"/>
              </a:defRPr>
            </a:lvl1pPr>
            <a:lvl2pPr marL="461963" indent="-231775" algn="l" defTabSz="914400" rtl="0" eaLnBrk="1" latinLnBrk="0" hangingPunct="1">
              <a:lnSpc>
                <a:spcPct val="90000"/>
              </a:lnSpc>
              <a:spcBef>
                <a:spcPts val="500"/>
              </a:spcBef>
              <a:spcAft>
                <a:spcPts val="1200"/>
              </a:spcAft>
              <a:buClr>
                <a:schemeClr val="tx1">
                  <a:lumMod val="50000"/>
                  <a:lumOff val="50000"/>
                </a:schemeClr>
              </a:buClr>
              <a:buSzPct val="85000"/>
              <a:buFont typeface="Wingdings" panose="05000000000000000000" pitchFamily="2" charset="2"/>
              <a:buChar char="ü"/>
              <a:defRPr sz="2000" kern="1200">
                <a:solidFill>
                  <a:schemeClr val="tx1"/>
                </a:solidFill>
                <a:latin typeface="Myriad Pro" panose="020B0503030403020204" pitchFamily="34" charset="0"/>
                <a:ea typeface="+mn-ea"/>
                <a:cs typeface="+mn-cs"/>
              </a:defRPr>
            </a:lvl2pPr>
            <a:lvl3pPr marL="684213" indent="-222250" algn="l" defTabSz="914400" rtl="0" eaLnBrk="1" latinLnBrk="0" hangingPunct="1">
              <a:lnSpc>
                <a:spcPct val="90000"/>
              </a:lnSpc>
              <a:spcBef>
                <a:spcPts val="500"/>
              </a:spcBef>
              <a:spcAft>
                <a:spcPts val="1200"/>
              </a:spcAft>
              <a:buClr>
                <a:schemeClr val="tx1">
                  <a:lumMod val="50000"/>
                  <a:lumOff val="50000"/>
                </a:schemeClr>
              </a:buClr>
              <a:buSzPct val="75000"/>
              <a:buFont typeface="Courier New" panose="02070309020205020404" pitchFamily="49" charset="0"/>
              <a:buChar char="o"/>
              <a:defRPr sz="1800" kern="1200">
                <a:solidFill>
                  <a:schemeClr val="tx1"/>
                </a:solidFill>
                <a:latin typeface="Myriad Pro" panose="020B0503030403020204" pitchFamily="34" charset="0"/>
                <a:ea typeface="+mn-ea"/>
                <a:cs typeface="+mn-cs"/>
              </a:defRPr>
            </a:lvl3pPr>
            <a:lvl4pPr marL="914400" indent="-230188" algn="l" defTabSz="914400" rtl="0" eaLnBrk="1" latinLnBrk="0" hangingPunct="1">
              <a:lnSpc>
                <a:spcPct val="90000"/>
              </a:lnSpc>
              <a:spcBef>
                <a:spcPts val="500"/>
              </a:spcBef>
              <a:spcAft>
                <a:spcPts val="1200"/>
              </a:spcAft>
              <a:buClr>
                <a:schemeClr val="tx1">
                  <a:lumMod val="50000"/>
                  <a:lumOff val="50000"/>
                </a:schemeClr>
              </a:buClr>
              <a:buSzPct val="75000"/>
              <a:buFont typeface="Wingdings" panose="05000000000000000000" pitchFamily="2" charset="2"/>
              <a:buChar char="Ø"/>
              <a:defRPr sz="1800" kern="1200">
                <a:solidFill>
                  <a:schemeClr val="tx1"/>
                </a:solidFill>
                <a:latin typeface="Myriad Pro" panose="020B0503030403020204" pitchFamily="34" charset="0"/>
                <a:ea typeface="+mn-ea"/>
                <a:cs typeface="+mn-cs"/>
              </a:defRPr>
            </a:lvl4pPr>
            <a:lvl5pPr marL="1144588" indent="-230188" algn="l" defTabSz="914400" rtl="0" eaLnBrk="1" latinLnBrk="0" hangingPunct="1">
              <a:lnSpc>
                <a:spcPct val="90000"/>
              </a:lnSpc>
              <a:spcBef>
                <a:spcPts val="500"/>
              </a:spcBef>
              <a:spcAft>
                <a:spcPts val="1200"/>
              </a:spcAft>
              <a:buClr>
                <a:schemeClr val="tx1">
                  <a:lumMod val="50000"/>
                  <a:lumOff val="50000"/>
                </a:schemeClr>
              </a:buClr>
              <a:buSzPct val="80000"/>
              <a:buFont typeface="Wingdings" panose="05000000000000000000" pitchFamily="2" charset="2"/>
              <a:buChar char="§"/>
              <a:defRPr sz="1600" kern="1200">
                <a:solidFill>
                  <a:schemeClr val="tx1"/>
                </a:solidFill>
                <a:latin typeface="Myriad Pro" panose="020B0503030403020204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None/>
            </a:pPr>
            <a:r>
              <a:rPr lang="en-US" spc="-30" dirty="0">
                <a:solidFill>
                  <a:schemeClr val="bg1"/>
                </a:solidFill>
                <a:latin typeface="+mn-lt"/>
              </a:rPr>
              <a:t>Central Puget Sound Regional Transit Authority</a:t>
            </a:r>
          </a:p>
          <a:p>
            <a:pPr marL="0" indent="0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None/>
            </a:pPr>
            <a:r>
              <a:rPr lang="en-US" spc="-30" dirty="0">
                <a:solidFill>
                  <a:schemeClr val="bg1"/>
                </a:solidFill>
                <a:latin typeface="+mn-lt"/>
              </a:rPr>
              <a:t>Sound Transit</a:t>
            </a:r>
          </a:p>
        </p:txBody>
      </p:sp>
      <p:sp>
        <p:nvSpPr>
          <p:cNvPr id="14" name="Content Placeholder 1"/>
          <p:cNvSpPr txBox="1">
            <a:spLocks/>
          </p:cNvSpPr>
          <p:nvPr/>
        </p:nvSpPr>
        <p:spPr>
          <a:xfrm>
            <a:off x="333834" y="2554724"/>
            <a:ext cx="5838569" cy="2263915"/>
          </a:xfrm>
          <a:prstGeom prst="rect">
            <a:avLst/>
          </a:prstGeom>
        </p:spPr>
        <p:txBody>
          <a:bodyPr vert="horz">
            <a:noAutofit/>
          </a:bodyPr>
          <a:lstStyle/>
          <a:p>
            <a:pPr lvl="0" defTabSz="914400">
              <a:lnSpc>
                <a:spcPts val="2300"/>
              </a:lnSpc>
              <a:buClr>
                <a:schemeClr val="tx1">
                  <a:lumMod val="50000"/>
                  <a:lumOff val="50000"/>
                </a:schemeClr>
              </a:buClr>
              <a:buSzPct val="95000"/>
              <a:defRPr/>
            </a:pPr>
            <a:r>
              <a:rPr lang="en-US" dirty="0">
                <a:solidFill>
                  <a:schemeClr val="tx1">
                    <a:lumMod val="85000"/>
                    <a:lumOff val="15000"/>
                  </a:schemeClr>
                </a:solidFill>
                <a:cs typeface="Arial" pitchFamily="34" charset="0"/>
              </a:rPr>
              <a:t>Joseph Simmons</a:t>
            </a:r>
          </a:p>
          <a:p>
            <a:pPr lvl="0" defTabSz="914400">
              <a:lnSpc>
                <a:spcPts val="2300"/>
              </a:lnSpc>
              <a:spcAft>
                <a:spcPts val="1200"/>
              </a:spcAft>
              <a:buClr>
                <a:schemeClr val="tx1">
                  <a:lumMod val="50000"/>
                  <a:lumOff val="50000"/>
                </a:schemeClr>
              </a:buClr>
              <a:buSzPct val="95000"/>
              <a:defRPr/>
            </a:pPr>
            <a:r>
              <a:rPr lang="en-US" i="1" dirty="0">
                <a:cs typeface="Arial" pitchFamily="34" charset="0"/>
              </a:rPr>
              <a:t>Program</a:t>
            </a:r>
            <a:r>
              <a:rPr lang="en-US" i="1" dirty="0">
                <a:solidFill>
                  <a:srgbClr val="FF0000"/>
                </a:solidFill>
                <a:cs typeface="Arial" pitchFamily="34" charset="0"/>
              </a:rPr>
              <a:t> </a:t>
            </a:r>
            <a:r>
              <a:rPr lang="en-US" i="1" dirty="0">
                <a:solidFill>
                  <a:schemeClr val="tx1">
                    <a:lumMod val="85000"/>
                    <a:lumOff val="15000"/>
                  </a:schemeClr>
                </a:solidFill>
                <a:cs typeface="Arial" pitchFamily="34" charset="0"/>
              </a:rPr>
              <a:t>Manager</a:t>
            </a:r>
          </a:p>
          <a:p>
            <a:pPr lvl="0" defTabSz="914400">
              <a:lnSpc>
                <a:spcPts val="2300"/>
              </a:lnSpc>
              <a:buClr>
                <a:schemeClr val="tx1">
                  <a:lumMod val="50000"/>
                  <a:lumOff val="50000"/>
                </a:schemeClr>
              </a:buClr>
              <a:buSzPct val="95000"/>
              <a:defRPr/>
            </a:pPr>
            <a:r>
              <a:rPr lang="en-US" dirty="0">
                <a:solidFill>
                  <a:schemeClr val="tx1">
                    <a:lumMod val="85000"/>
                    <a:lumOff val="15000"/>
                  </a:schemeClr>
                </a:solidFill>
                <a:cs typeface="Arial" pitchFamily="34" charset="0"/>
              </a:rPr>
              <a:t>Eileen Du</a:t>
            </a:r>
          </a:p>
          <a:p>
            <a:pPr lvl="0" defTabSz="914400">
              <a:lnSpc>
                <a:spcPts val="2300"/>
              </a:lnSpc>
              <a:spcAft>
                <a:spcPts val="1200"/>
              </a:spcAft>
              <a:buClr>
                <a:schemeClr val="tx1">
                  <a:lumMod val="50000"/>
                  <a:lumOff val="50000"/>
                </a:schemeClr>
              </a:buClr>
              <a:buSzPct val="95000"/>
              <a:defRPr/>
            </a:pPr>
            <a:r>
              <a:rPr lang="en-US" i="1" dirty="0">
                <a:solidFill>
                  <a:schemeClr val="tx1">
                    <a:lumMod val="85000"/>
                    <a:lumOff val="15000"/>
                  </a:schemeClr>
                </a:solidFill>
                <a:cs typeface="Arial" pitchFamily="34" charset="0"/>
              </a:rPr>
              <a:t>Audit Supervisor</a:t>
            </a:r>
          </a:p>
          <a:p>
            <a:pPr lvl="0" defTabSz="914400">
              <a:lnSpc>
                <a:spcPts val="2300"/>
              </a:lnSpc>
              <a:buClr>
                <a:schemeClr val="tx1">
                  <a:lumMod val="50000"/>
                  <a:lumOff val="50000"/>
                </a:schemeClr>
              </a:buClr>
              <a:buSzPct val="95000"/>
              <a:defRPr/>
            </a:pPr>
            <a:r>
              <a:rPr lang="en-US" dirty="0">
                <a:solidFill>
                  <a:schemeClr val="tx1">
                    <a:lumMod val="85000"/>
                    <a:lumOff val="15000"/>
                  </a:schemeClr>
                </a:solidFill>
                <a:cs typeface="Arial" pitchFamily="34" charset="0"/>
              </a:rPr>
              <a:t>Daniel Thompson</a:t>
            </a:r>
          </a:p>
          <a:p>
            <a:pPr lvl="0" defTabSz="914400">
              <a:lnSpc>
                <a:spcPts val="2300"/>
              </a:lnSpc>
              <a:spcAft>
                <a:spcPts val="1200"/>
              </a:spcAft>
              <a:buClr>
                <a:schemeClr val="tx1">
                  <a:lumMod val="50000"/>
                  <a:lumOff val="50000"/>
                </a:schemeClr>
              </a:buClr>
              <a:buSzPct val="95000"/>
              <a:defRPr/>
            </a:pPr>
            <a:r>
              <a:rPr lang="en-US" i="1" dirty="0">
                <a:solidFill>
                  <a:schemeClr val="tx1">
                    <a:lumMod val="85000"/>
                    <a:lumOff val="15000"/>
                  </a:schemeClr>
                </a:solidFill>
                <a:cs typeface="Arial" pitchFamily="34" charset="0"/>
              </a:rPr>
              <a:t>Audit Lead</a:t>
            </a:r>
          </a:p>
        </p:txBody>
      </p:sp>
      <p:grpSp>
        <p:nvGrpSpPr>
          <p:cNvPr id="15" name="Group 14"/>
          <p:cNvGrpSpPr/>
          <p:nvPr/>
        </p:nvGrpSpPr>
        <p:grpSpPr>
          <a:xfrm>
            <a:off x="7594746" y="-12032"/>
            <a:ext cx="1131855" cy="2543276"/>
            <a:chOff x="7594744" y="0"/>
            <a:chExt cx="1131855" cy="2543276"/>
          </a:xfrm>
        </p:grpSpPr>
        <p:sp>
          <p:nvSpPr>
            <p:cNvPr id="16" name="Rectangle 2"/>
            <p:cNvSpPr/>
            <p:nvPr userDrawn="1"/>
          </p:nvSpPr>
          <p:spPr>
            <a:xfrm>
              <a:off x="7594744" y="0"/>
              <a:ext cx="1131855" cy="2543276"/>
            </a:xfrm>
            <a:custGeom>
              <a:avLst/>
              <a:gdLst>
                <a:gd name="connsiteX0" fmla="*/ 0 w 1131855"/>
                <a:gd name="connsiteY0" fmla="*/ 0 h 1681018"/>
                <a:gd name="connsiteX1" fmla="*/ 1131855 w 1131855"/>
                <a:gd name="connsiteY1" fmla="*/ 0 h 1681018"/>
                <a:gd name="connsiteX2" fmla="*/ 1131855 w 1131855"/>
                <a:gd name="connsiteY2" fmla="*/ 1681018 h 1681018"/>
                <a:gd name="connsiteX3" fmla="*/ 0 w 1131855"/>
                <a:gd name="connsiteY3" fmla="*/ 1681018 h 1681018"/>
                <a:gd name="connsiteX4" fmla="*/ 0 w 1131855"/>
                <a:gd name="connsiteY4" fmla="*/ 0 h 1681018"/>
                <a:gd name="connsiteX0" fmla="*/ 0 w 1131855"/>
                <a:gd name="connsiteY0" fmla="*/ 0 h 1682025"/>
                <a:gd name="connsiteX1" fmla="*/ 1131855 w 1131855"/>
                <a:gd name="connsiteY1" fmla="*/ 0 h 1682025"/>
                <a:gd name="connsiteX2" fmla="*/ 1131855 w 1131855"/>
                <a:gd name="connsiteY2" fmla="*/ 1681018 h 1682025"/>
                <a:gd name="connsiteX3" fmla="*/ 587185 w 1131855"/>
                <a:gd name="connsiteY3" fmla="*/ 1682025 h 1682025"/>
                <a:gd name="connsiteX4" fmla="*/ 0 w 1131855"/>
                <a:gd name="connsiteY4" fmla="*/ 1681018 h 1682025"/>
                <a:gd name="connsiteX5" fmla="*/ 0 w 1131855"/>
                <a:gd name="connsiteY5" fmla="*/ 0 h 1682025"/>
                <a:gd name="connsiteX0" fmla="*/ 0 w 1131855"/>
                <a:gd name="connsiteY0" fmla="*/ 0 h 1681018"/>
                <a:gd name="connsiteX1" fmla="*/ 1131855 w 1131855"/>
                <a:gd name="connsiteY1" fmla="*/ 0 h 1681018"/>
                <a:gd name="connsiteX2" fmla="*/ 1131855 w 1131855"/>
                <a:gd name="connsiteY2" fmla="*/ 1681018 h 1681018"/>
                <a:gd name="connsiteX3" fmla="*/ 587185 w 1131855"/>
                <a:gd name="connsiteY3" fmla="*/ 1500011 h 1681018"/>
                <a:gd name="connsiteX4" fmla="*/ 0 w 1131855"/>
                <a:gd name="connsiteY4" fmla="*/ 1681018 h 1681018"/>
                <a:gd name="connsiteX5" fmla="*/ 0 w 1131855"/>
                <a:gd name="connsiteY5" fmla="*/ 0 h 1681018"/>
                <a:gd name="connsiteX0" fmla="*/ 0 w 1131855"/>
                <a:gd name="connsiteY0" fmla="*/ 0 h 1681018"/>
                <a:gd name="connsiteX1" fmla="*/ 1131855 w 1131855"/>
                <a:gd name="connsiteY1" fmla="*/ 0 h 1681018"/>
                <a:gd name="connsiteX2" fmla="*/ 1131855 w 1131855"/>
                <a:gd name="connsiteY2" fmla="*/ 1681018 h 1681018"/>
                <a:gd name="connsiteX3" fmla="*/ 584206 w 1131855"/>
                <a:gd name="connsiteY3" fmla="*/ 1559072 h 1681018"/>
                <a:gd name="connsiteX4" fmla="*/ 0 w 1131855"/>
                <a:gd name="connsiteY4" fmla="*/ 1681018 h 1681018"/>
                <a:gd name="connsiteX5" fmla="*/ 0 w 1131855"/>
                <a:gd name="connsiteY5" fmla="*/ 0 h 16810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131855" h="1681018">
                  <a:moveTo>
                    <a:pt x="0" y="0"/>
                  </a:moveTo>
                  <a:lnTo>
                    <a:pt x="1131855" y="0"/>
                  </a:lnTo>
                  <a:lnTo>
                    <a:pt x="1131855" y="1681018"/>
                  </a:lnTo>
                  <a:lnTo>
                    <a:pt x="584206" y="1559072"/>
                  </a:lnTo>
                  <a:lnTo>
                    <a:pt x="0" y="168101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1783BC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17" name="Group 16"/>
            <p:cNvGrpSpPr/>
            <p:nvPr userDrawn="1"/>
          </p:nvGrpSpPr>
          <p:grpSpPr>
            <a:xfrm>
              <a:off x="7636592" y="437160"/>
              <a:ext cx="1048719" cy="1802676"/>
              <a:chOff x="7636592" y="437160"/>
              <a:chExt cx="1048719" cy="1802676"/>
            </a:xfrm>
          </p:grpSpPr>
          <p:pic>
            <p:nvPicPr>
              <p:cNvPr id="18" name="Picture 17"/>
              <p:cNvPicPr>
                <a:picLocks noChangeAspect="1"/>
              </p:cNvPicPr>
              <p:nvPr userDrawn="1"/>
            </p:nvPicPr>
            <p:blipFill>
              <a:blip r:embed="rId5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7730836" y="437160"/>
                <a:ext cx="856038" cy="856039"/>
              </a:xfrm>
              <a:prstGeom prst="rect">
                <a:avLst/>
              </a:prstGeom>
            </p:spPr>
          </p:pic>
          <p:pic>
            <p:nvPicPr>
              <p:cNvPr id="19" name="Picture 18"/>
              <p:cNvPicPr>
                <a:picLocks noChangeAspect="1"/>
              </p:cNvPicPr>
              <p:nvPr userDrawn="1"/>
            </p:nvPicPr>
            <p:blipFill rotWithShape="1">
              <a:blip r:embed="rId6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27126" t="48690" r="26786"/>
              <a:stretch/>
            </p:blipFill>
            <p:spPr>
              <a:xfrm>
                <a:off x="7636592" y="1364156"/>
                <a:ext cx="1048719" cy="875680"/>
              </a:xfrm>
              <a:prstGeom prst="rect">
                <a:avLst/>
              </a:prstGeom>
            </p:spPr>
          </p:pic>
        </p:grpSp>
      </p:grpSp>
      <p:sp>
        <p:nvSpPr>
          <p:cNvPr id="4" name="TextBox 3"/>
          <p:cNvSpPr txBox="1"/>
          <p:nvPr/>
        </p:nvSpPr>
        <p:spPr>
          <a:xfrm>
            <a:off x="167247" y="5681518"/>
            <a:ext cx="2272334" cy="387286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>
              <a:lnSpc>
                <a:spcPts val="2300"/>
              </a:lnSpc>
              <a:buClr>
                <a:schemeClr val="tx1">
                  <a:lumMod val="50000"/>
                  <a:lumOff val="50000"/>
                </a:schemeClr>
              </a:buClr>
              <a:buSzPct val="95000"/>
              <a:defRPr/>
            </a:pPr>
            <a:r>
              <a:rPr lang="en-US" altLang="en-US" spc="-20" dirty="0"/>
              <a:t>December 15, 2022</a:t>
            </a:r>
            <a:endParaRPr lang="en-US" altLang="en-US" spc="-170" dirty="0"/>
          </a:p>
        </p:txBody>
      </p:sp>
    </p:spTree>
    <p:extLst>
      <p:ext uri="{BB962C8B-B14F-4D97-AF65-F5344CB8AC3E}">
        <p14:creationId xmlns:p14="http://schemas.microsoft.com/office/powerpoint/2010/main" val="385670430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/>
          <p:cNvPicPr>
            <a:picLocks noChangeAspect="1"/>
          </p:cNvPicPr>
          <p:nvPr/>
        </p:nvPicPr>
        <p:blipFill rotWithShape="1"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6939" t="1096" r="28430" b="20394"/>
          <a:stretch/>
        </p:blipFill>
        <p:spPr>
          <a:xfrm>
            <a:off x="34112" y="0"/>
            <a:ext cx="9144000" cy="6858000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>
          <a:xfrm>
            <a:off x="-4" y="0"/>
            <a:ext cx="9178116" cy="6858000"/>
          </a:xfrm>
          <a:prstGeom prst="rect">
            <a:avLst/>
          </a:prstGeom>
          <a:solidFill>
            <a:schemeClr val="bg1">
              <a:alpha val="7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accent2"/>
              </a:solidFill>
            </a:endParaRPr>
          </a:p>
        </p:txBody>
      </p:sp>
      <p:grpSp>
        <p:nvGrpSpPr>
          <p:cNvPr id="14" name="Group 13"/>
          <p:cNvGrpSpPr/>
          <p:nvPr/>
        </p:nvGrpSpPr>
        <p:grpSpPr>
          <a:xfrm>
            <a:off x="7594744" y="-17945"/>
            <a:ext cx="1131855" cy="1681018"/>
            <a:chOff x="7594744" y="-17945"/>
            <a:chExt cx="1131855" cy="1681018"/>
          </a:xfrm>
        </p:grpSpPr>
        <p:sp>
          <p:nvSpPr>
            <p:cNvPr id="15" name="Rectangle 2"/>
            <p:cNvSpPr/>
            <p:nvPr userDrawn="1"/>
          </p:nvSpPr>
          <p:spPr>
            <a:xfrm>
              <a:off x="7594744" y="-17945"/>
              <a:ext cx="1131855" cy="1681018"/>
            </a:xfrm>
            <a:custGeom>
              <a:avLst/>
              <a:gdLst>
                <a:gd name="connsiteX0" fmla="*/ 0 w 1131855"/>
                <a:gd name="connsiteY0" fmla="*/ 0 h 1681018"/>
                <a:gd name="connsiteX1" fmla="*/ 1131855 w 1131855"/>
                <a:gd name="connsiteY1" fmla="*/ 0 h 1681018"/>
                <a:gd name="connsiteX2" fmla="*/ 1131855 w 1131855"/>
                <a:gd name="connsiteY2" fmla="*/ 1681018 h 1681018"/>
                <a:gd name="connsiteX3" fmla="*/ 0 w 1131855"/>
                <a:gd name="connsiteY3" fmla="*/ 1681018 h 1681018"/>
                <a:gd name="connsiteX4" fmla="*/ 0 w 1131855"/>
                <a:gd name="connsiteY4" fmla="*/ 0 h 1681018"/>
                <a:gd name="connsiteX0" fmla="*/ 0 w 1131855"/>
                <a:gd name="connsiteY0" fmla="*/ 0 h 1682025"/>
                <a:gd name="connsiteX1" fmla="*/ 1131855 w 1131855"/>
                <a:gd name="connsiteY1" fmla="*/ 0 h 1682025"/>
                <a:gd name="connsiteX2" fmla="*/ 1131855 w 1131855"/>
                <a:gd name="connsiteY2" fmla="*/ 1681018 h 1682025"/>
                <a:gd name="connsiteX3" fmla="*/ 587185 w 1131855"/>
                <a:gd name="connsiteY3" fmla="*/ 1682025 h 1682025"/>
                <a:gd name="connsiteX4" fmla="*/ 0 w 1131855"/>
                <a:gd name="connsiteY4" fmla="*/ 1681018 h 1682025"/>
                <a:gd name="connsiteX5" fmla="*/ 0 w 1131855"/>
                <a:gd name="connsiteY5" fmla="*/ 0 h 1682025"/>
                <a:gd name="connsiteX0" fmla="*/ 0 w 1131855"/>
                <a:gd name="connsiteY0" fmla="*/ 0 h 1681018"/>
                <a:gd name="connsiteX1" fmla="*/ 1131855 w 1131855"/>
                <a:gd name="connsiteY1" fmla="*/ 0 h 1681018"/>
                <a:gd name="connsiteX2" fmla="*/ 1131855 w 1131855"/>
                <a:gd name="connsiteY2" fmla="*/ 1681018 h 1681018"/>
                <a:gd name="connsiteX3" fmla="*/ 587185 w 1131855"/>
                <a:gd name="connsiteY3" fmla="*/ 1500011 h 1681018"/>
                <a:gd name="connsiteX4" fmla="*/ 0 w 1131855"/>
                <a:gd name="connsiteY4" fmla="*/ 1681018 h 1681018"/>
                <a:gd name="connsiteX5" fmla="*/ 0 w 1131855"/>
                <a:gd name="connsiteY5" fmla="*/ 0 h 16810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131855" h="1681018">
                  <a:moveTo>
                    <a:pt x="0" y="0"/>
                  </a:moveTo>
                  <a:lnTo>
                    <a:pt x="1131855" y="0"/>
                  </a:lnTo>
                  <a:lnTo>
                    <a:pt x="1131855" y="1681018"/>
                  </a:lnTo>
                  <a:lnTo>
                    <a:pt x="587185" y="1500011"/>
                  </a:lnTo>
                  <a:lnTo>
                    <a:pt x="0" y="168101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1783BC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16" name="Picture 15"/>
            <p:cNvPicPr>
              <a:picLocks noChangeAspect="1"/>
            </p:cNvPicPr>
            <p:nvPr userDrawn="1"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730836" y="428451"/>
              <a:ext cx="856038" cy="856039"/>
            </a:xfrm>
            <a:prstGeom prst="rect">
              <a:avLst/>
            </a:prstGeom>
          </p:spPr>
        </p:pic>
      </p:grpSp>
      <p:sp>
        <p:nvSpPr>
          <p:cNvPr id="11" name="Slide Number Placeholder 5"/>
          <p:cNvSpPr>
            <a:spLocks noGrp="1"/>
          </p:cNvSpPr>
          <p:nvPr>
            <p:ph type="sldNum" sz="quarter" idx="12"/>
          </p:nvPr>
        </p:nvSpPr>
        <p:spPr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bg1">
                    <a:lumMod val="65000"/>
                  </a:schemeClr>
                </a:solidFill>
                <a:latin typeface="+mn-lt"/>
              </a:defRPr>
            </a:lvl1pPr>
          </a:lstStyle>
          <a:p>
            <a:fld id="{FEFE4845-57A5-40EB-84A4-0DF613406E24}" type="slidenum">
              <a:rPr lang="en-US" smtClean="0"/>
              <a:pPr/>
              <a:t>2</a:t>
            </a:fld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	Results that Matter</a:t>
            </a:r>
          </a:p>
        </p:txBody>
      </p:sp>
      <p:grpSp>
        <p:nvGrpSpPr>
          <p:cNvPr id="27" name="Group 26"/>
          <p:cNvGrpSpPr/>
          <p:nvPr/>
        </p:nvGrpSpPr>
        <p:grpSpPr>
          <a:xfrm>
            <a:off x="-12036" y="2422359"/>
            <a:ext cx="8692487" cy="3280609"/>
            <a:chOff x="-12036" y="2422359"/>
            <a:chExt cx="8692487" cy="3280609"/>
          </a:xfrm>
        </p:grpSpPr>
        <p:sp>
          <p:nvSpPr>
            <p:cNvPr id="24" name="Rectangle 23"/>
            <p:cNvSpPr/>
            <p:nvPr/>
          </p:nvSpPr>
          <p:spPr>
            <a:xfrm>
              <a:off x="-12035" y="2422359"/>
              <a:ext cx="8692486" cy="3280609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bg1"/>
                </a:solidFill>
              </a:endParaRPr>
            </a:p>
          </p:txBody>
        </p:sp>
        <p:sp>
          <p:nvSpPr>
            <p:cNvPr id="4" name="Rectangle 3"/>
            <p:cNvSpPr/>
            <p:nvPr/>
          </p:nvSpPr>
          <p:spPr>
            <a:xfrm>
              <a:off x="-12036" y="4582565"/>
              <a:ext cx="6113676" cy="1036631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9" name="Rectangle 18"/>
            <p:cNvSpPr/>
            <p:nvPr/>
          </p:nvSpPr>
          <p:spPr>
            <a:xfrm>
              <a:off x="-12036" y="3545933"/>
              <a:ext cx="6113676" cy="1036631"/>
            </a:xfrm>
            <a:prstGeom prst="rect">
              <a:avLst/>
            </a:prstGeom>
            <a:solidFill>
              <a:srgbClr val="3A8280"/>
            </a:solidFill>
            <a:ln>
              <a:solidFill>
                <a:srgbClr val="569545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en-US" sz="2800">
                <a:solidFill>
                  <a:schemeClr val="bg1"/>
                </a:solidFill>
              </a:endParaRPr>
            </a:p>
          </p:txBody>
        </p:sp>
        <p:sp>
          <p:nvSpPr>
            <p:cNvPr id="20" name="Rectangle 19"/>
            <p:cNvSpPr/>
            <p:nvPr/>
          </p:nvSpPr>
          <p:spPr>
            <a:xfrm>
              <a:off x="-12036" y="2513563"/>
              <a:ext cx="6113676" cy="1036631"/>
            </a:xfrm>
            <a:prstGeom prst="rect">
              <a:avLst/>
            </a:prstGeom>
            <a:solidFill>
              <a:srgbClr val="005DA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" name="TextBox 2"/>
            <p:cNvSpPr txBox="1"/>
            <p:nvPr/>
          </p:nvSpPr>
          <p:spPr>
            <a:xfrm>
              <a:off x="1555280" y="2803684"/>
              <a:ext cx="4546360" cy="49845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defTabSz="914400">
                <a:spcAft>
                  <a:spcPts val="2500"/>
                </a:spcAft>
                <a:buClr>
                  <a:schemeClr val="tx1">
                    <a:lumMod val="50000"/>
                    <a:lumOff val="50000"/>
                  </a:schemeClr>
                </a:buClr>
                <a:buSzPct val="85000"/>
              </a:pPr>
              <a:r>
                <a:rPr lang="en-US" sz="2400" b="1" dirty="0">
                  <a:solidFill>
                    <a:schemeClr val="bg1"/>
                  </a:solidFill>
                </a:rPr>
                <a:t>Increased trust in government </a:t>
              </a:r>
            </a:p>
          </p:txBody>
        </p:sp>
        <p:sp>
          <p:nvSpPr>
            <p:cNvPr id="21" name="TextBox 20"/>
            <p:cNvSpPr txBox="1"/>
            <p:nvPr/>
          </p:nvSpPr>
          <p:spPr>
            <a:xfrm>
              <a:off x="1555280" y="3634634"/>
              <a:ext cx="4546360" cy="89721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defTabSz="914400">
                <a:spcAft>
                  <a:spcPts val="2500"/>
                </a:spcAft>
                <a:buClr>
                  <a:schemeClr val="tx1">
                    <a:lumMod val="50000"/>
                    <a:lumOff val="50000"/>
                  </a:schemeClr>
                </a:buClr>
                <a:buSzPct val="85000"/>
              </a:pPr>
              <a:r>
                <a:rPr lang="en-US" sz="2400" b="1" dirty="0">
                  <a:solidFill>
                    <a:schemeClr val="bg1"/>
                  </a:solidFill>
                </a:rPr>
                <a:t>Independent, transparent examinations </a:t>
              </a:r>
            </a:p>
          </p:txBody>
        </p:sp>
        <p:sp>
          <p:nvSpPr>
            <p:cNvPr id="22" name="TextBox 21"/>
            <p:cNvSpPr txBox="1"/>
            <p:nvPr/>
          </p:nvSpPr>
          <p:spPr>
            <a:xfrm>
              <a:off x="1555280" y="4671121"/>
              <a:ext cx="4546360" cy="89721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defTabSz="914400">
                <a:spcAft>
                  <a:spcPts val="2500"/>
                </a:spcAft>
                <a:buClr>
                  <a:schemeClr val="tx1">
                    <a:lumMod val="50000"/>
                    <a:lumOff val="50000"/>
                  </a:schemeClr>
                </a:buClr>
                <a:buSzPct val="85000"/>
              </a:pPr>
              <a:r>
                <a:rPr lang="en-US" sz="2400" b="1" dirty="0">
                  <a:solidFill>
                    <a:schemeClr val="bg1"/>
                  </a:solidFill>
                </a:rPr>
                <a:t>Improved efficiency and </a:t>
              </a:r>
              <a:br>
                <a:rPr lang="en-US" sz="2400" b="1" dirty="0">
                  <a:solidFill>
                    <a:schemeClr val="bg1"/>
                  </a:solidFill>
                </a:rPr>
              </a:br>
              <a:r>
                <a:rPr lang="en-US" sz="2400" b="1" dirty="0">
                  <a:solidFill>
                    <a:schemeClr val="bg1"/>
                  </a:solidFill>
                </a:rPr>
                <a:t>effectiveness of government </a:t>
              </a:r>
            </a:p>
          </p:txBody>
        </p:sp>
        <p:pic>
          <p:nvPicPr>
            <p:cNvPr id="6" name="Picture 5"/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68206" y="2634400"/>
              <a:ext cx="898722" cy="912467"/>
            </a:xfrm>
            <a:prstGeom prst="rect">
              <a:avLst/>
            </a:prstGeom>
          </p:spPr>
        </p:pic>
        <p:pic>
          <p:nvPicPr>
            <p:cNvPr id="7" name="Picture 6"/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54636" y="3559628"/>
              <a:ext cx="968908" cy="1029322"/>
            </a:xfrm>
            <a:prstGeom prst="rect">
              <a:avLst/>
            </a:prstGeom>
          </p:spPr>
        </p:pic>
        <p:pic>
          <p:nvPicPr>
            <p:cNvPr id="8" name="Picture 7"/>
            <p:cNvPicPr>
              <a:picLocks noChangeAspect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35746" y="4689453"/>
              <a:ext cx="1065943" cy="930192"/>
            </a:xfrm>
            <a:prstGeom prst="rect">
              <a:avLst/>
            </a:prstGeom>
          </p:spPr>
        </p:pic>
        <p:pic>
          <p:nvPicPr>
            <p:cNvPr id="26" name="Picture 25"/>
            <p:cNvPicPr>
              <a:picLocks noChangeAspect="1"/>
            </p:cNvPicPr>
            <p:nvPr/>
          </p:nvPicPr>
          <p:blipFill rotWithShape="1"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3165" t="23859" r="6232" b="8771"/>
            <a:stretch/>
          </p:blipFill>
          <p:spPr>
            <a:xfrm>
              <a:off x="6102380" y="2511471"/>
              <a:ext cx="2479349" cy="3107725"/>
            </a:xfrm>
            <a:prstGeom prst="rect">
              <a:avLst/>
            </a:prstGeom>
          </p:spPr>
        </p:pic>
      </p:grpSp>
      <p:sp>
        <p:nvSpPr>
          <p:cNvPr id="23" name="TextBox 22"/>
          <p:cNvSpPr txBox="1"/>
          <p:nvPr/>
        </p:nvSpPr>
        <p:spPr>
          <a:xfrm>
            <a:off x="7581331" y="5140611"/>
            <a:ext cx="10287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>
                <a:solidFill>
                  <a:schemeClr val="bg1"/>
                </a:solidFill>
              </a:rPr>
              <a:t>Pat McCarthy</a:t>
            </a:r>
          </a:p>
          <a:p>
            <a:r>
              <a:rPr lang="en-US" sz="1200" dirty="0">
                <a:solidFill>
                  <a:schemeClr val="bg1"/>
                </a:solidFill>
              </a:rPr>
              <a:t>State Auditor </a:t>
            </a:r>
          </a:p>
        </p:txBody>
      </p:sp>
    </p:spTree>
    <p:extLst>
      <p:ext uri="{BB962C8B-B14F-4D97-AF65-F5344CB8AC3E}">
        <p14:creationId xmlns:p14="http://schemas.microsoft.com/office/powerpoint/2010/main" val="41928688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Content Placeholder 1"/>
          <p:cNvPicPr>
            <a:picLocks noChangeAspect="1"/>
          </p:cNvPicPr>
          <p:nvPr/>
        </p:nvPicPr>
        <p:blipFill rotWithShape="1"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64158" r="64158"/>
          <a:stretch/>
        </p:blipFill>
        <p:spPr>
          <a:xfrm>
            <a:off x="960120" y="0"/>
            <a:ext cx="8286750" cy="6858000"/>
          </a:xfrm>
          <a:prstGeom prst="rect">
            <a:avLst/>
          </a:prstGeom>
        </p:spPr>
      </p:pic>
      <p:sp>
        <p:nvSpPr>
          <p:cNvPr id="12" name="Rectangle 11"/>
          <p:cNvSpPr/>
          <p:nvPr/>
        </p:nvSpPr>
        <p:spPr>
          <a:xfrm>
            <a:off x="-5216" y="17947"/>
            <a:ext cx="6951703" cy="6857998"/>
          </a:xfrm>
          <a:prstGeom prst="rect">
            <a:avLst/>
          </a:prstGeom>
          <a:solidFill>
            <a:schemeClr val="bg1">
              <a:alpha val="7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accent2"/>
              </a:solidFill>
            </a:endParaRPr>
          </a:p>
        </p:txBody>
      </p:sp>
      <p:sp>
        <p:nvSpPr>
          <p:cNvPr id="14" name="Title 13"/>
          <p:cNvSpPr>
            <a:spLocks noGrp="1"/>
          </p:cNvSpPr>
          <p:nvPr>
            <p:ph type="title"/>
          </p:nvPr>
        </p:nvSpPr>
        <p:spPr>
          <a:xfrm>
            <a:off x="628649" y="320302"/>
            <a:ext cx="6460214" cy="855870"/>
          </a:xfrm>
        </p:spPr>
        <p:txBody>
          <a:bodyPr>
            <a:noAutofit/>
          </a:bodyPr>
          <a:lstStyle/>
          <a:p>
            <a:r>
              <a:rPr lang="en-US" dirty="0"/>
              <a:t>Accountability Audit Results</a:t>
            </a:r>
          </a:p>
        </p:txBody>
      </p:sp>
      <p:grpSp>
        <p:nvGrpSpPr>
          <p:cNvPr id="9" name="Group 8"/>
          <p:cNvGrpSpPr/>
          <p:nvPr/>
        </p:nvGrpSpPr>
        <p:grpSpPr>
          <a:xfrm>
            <a:off x="7594744" y="-17945"/>
            <a:ext cx="1131855" cy="1681018"/>
            <a:chOff x="7594744" y="-17945"/>
            <a:chExt cx="1131855" cy="1681018"/>
          </a:xfrm>
        </p:grpSpPr>
        <p:sp>
          <p:nvSpPr>
            <p:cNvPr id="10" name="Rectangle 2"/>
            <p:cNvSpPr/>
            <p:nvPr userDrawn="1"/>
          </p:nvSpPr>
          <p:spPr>
            <a:xfrm>
              <a:off x="7594744" y="-17945"/>
              <a:ext cx="1131855" cy="1681018"/>
            </a:xfrm>
            <a:custGeom>
              <a:avLst/>
              <a:gdLst>
                <a:gd name="connsiteX0" fmla="*/ 0 w 1131855"/>
                <a:gd name="connsiteY0" fmla="*/ 0 h 1681018"/>
                <a:gd name="connsiteX1" fmla="*/ 1131855 w 1131855"/>
                <a:gd name="connsiteY1" fmla="*/ 0 h 1681018"/>
                <a:gd name="connsiteX2" fmla="*/ 1131855 w 1131855"/>
                <a:gd name="connsiteY2" fmla="*/ 1681018 h 1681018"/>
                <a:gd name="connsiteX3" fmla="*/ 0 w 1131855"/>
                <a:gd name="connsiteY3" fmla="*/ 1681018 h 1681018"/>
                <a:gd name="connsiteX4" fmla="*/ 0 w 1131855"/>
                <a:gd name="connsiteY4" fmla="*/ 0 h 1681018"/>
                <a:gd name="connsiteX0" fmla="*/ 0 w 1131855"/>
                <a:gd name="connsiteY0" fmla="*/ 0 h 1682025"/>
                <a:gd name="connsiteX1" fmla="*/ 1131855 w 1131855"/>
                <a:gd name="connsiteY1" fmla="*/ 0 h 1682025"/>
                <a:gd name="connsiteX2" fmla="*/ 1131855 w 1131855"/>
                <a:gd name="connsiteY2" fmla="*/ 1681018 h 1682025"/>
                <a:gd name="connsiteX3" fmla="*/ 587185 w 1131855"/>
                <a:gd name="connsiteY3" fmla="*/ 1682025 h 1682025"/>
                <a:gd name="connsiteX4" fmla="*/ 0 w 1131855"/>
                <a:gd name="connsiteY4" fmla="*/ 1681018 h 1682025"/>
                <a:gd name="connsiteX5" fmla="*/ 0 w 1131855"/>
                <a:gd name="connsiteY5" fmla="*/ 0 h 1682025"/>
                <a:gd name="connsiteX0" fmla="*/ 0 w 1131855"/>
                <a:gd name="connsiteY0" fmla="*/ 0 h 1681018"/>
                <a:gd name="connsiteX1" fmla="*/ 1131855 w 1131855"/>
                <a:gd name="connsiteY1" fmla="*/ 0 h 1681018"/>
                <a:gd name="connsiteX2" fmla="*/ 1131855 w 1131855"/>
                <a:gd name="connsiteY2" fmla="*/ 1681018 h 1681018"/>
                <a:gd name="connsiteX3" fmla="*/ 587185 w 1131855"/>
                <a:gd name="connsiteY3" fmla="*/ 1500011 h 1681018"/>
                <a:gd name="connsiteX4" fmla="*/ 0 w 1131855"/>
                <a:gd name="connsiteY4" fmla="*/ 1681018 h 1681018"/>
                <a:gd name="connsiteX5" fmla="*/ 0 w 1131855"/>
                <a:gd name="connsiteY5" fmla="*/ 0 h 16810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131855" h="1681018">
                  <a:moveTo>
                    <a:pt x="0" y="0"/>
                  </a:moveTo>
                  <a:lnTo>
                    <a:pt x="1131855" y="0"/>
                  </a:lnTo>
                  <a:lnTo>
                    <a:pt x="1131855" y="1681018"/>
                  </a:lnTo>
                  <a:lnTo>
                    <a:pt x="587185" y="1500011"/>
                  </a:lnTo>
                  <a:lnTo>
                    <a:pt x="0" y="168101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1783BC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11" name="Picture 10"/>
            <p:cNvPicPr>
              <a:picLocks noChangeAspect="1"/>
            </p:cNvPicPr>
            <p:nvPr userDrawn="1"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730836" y="428451"/>
              <a:ext cx="856038" cy="856039"/>
            </a:xfrm>
            <a:prstGeom prst="rect">
              <a:avLst/>
            </a:prstGeom>
          </p:spPr>
        </p:pic>
      </p:grpSp>
      <p:sp>
        <p:nvSpPr>
          <p:cNvPr id="13" name="Slide Number Placeholder 5"/>
          <p:cNvSpPr>
            <a:spLocks noGrp="1"/>
          </p:cNvSpPr>
          <p:nvPr>
            <p:ph type="sldNum" sz="quarter" idx="4294967295"/>
          </p:nvPr>
        </p:nvSpPr>
        <p:spPr>
          <a:xfrm>
            <a:off x="8400515" y="6356351"/>
            <a:ext cx="52503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bg1">
                    <a:lumMod val="65000"/>
                  </a:schemeClr>
                </a:solidFill>
                <a:latin typeface="+mn-lt"/>
              </a:defRPr>
            </a:lvl1pPr>
          </a:lstStyle>
          <a:p>
            <a:fld id="{FEFE4845-57A5-40EB-84A4-0DF613406E24}" type="slidenum">
              <a:rPr lang="en-US" smtClean="0">
                <a:solidFill>
                  <a:schemeClr val="bg1"/>
                </a:solidFill>
              </a:rPr>
              <a:pPr/>
              <a:t>3</a:t>
            </a:fld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633864" y="1663073"/>
            <a:ext cx="6223145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u="sng" dirty="0"/>
              <a:t>Results in Brief</a:t>
            </a:r>
          </a:p>
          <a:p>
            <a:endParaRPr lang="en-US" sz="2000" dirty="0"/>
          </a:p>
          <a:p>
            <a:r>
              <a:rPr lang="en-US" sz="2000" dirty="0"/>
              <a:t>This report describes the overall results and conclusions for the areas we examined. 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628649" y="1084435"/>
            <a:ext cx="624629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/>
              <a:t> January 1, 2021 through December 31, 2021</a:t>
            </a:r>
          </a:p>
        </p:txBody>
      </p:sp>
      <p:sp>
        <p:nvSpPr>
          <p:cNvPr id="3" name="Rounded Rectangle 2"/>
          <p:cNvSpPr/>
          <p:nvPr/>
        </p:nvSpPr>
        <p:spPr>
          <a:xfrm>
            <a:off x="579802" y="3102145"/>
            <a:ext cx="6509061" cy="1595362"/>
          </a:xfrm>
          <a:prstGeom prst="roundRect">
            <a:avLst/>
          </a:prstGeom>
          <a:solidFill>
            <a:srgbClr val="D6E1F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en-US" sz="2000" dirty="0">
                <a:solidFill>
                  <a:schemeClr val="tx1"/>
                </a:solidFill>
              </a:rPr>
              <a:t>In those selected areas, the Authority’s operations complied, in all material respects, with applicable state laws, regulations, and its own policies, and provided adequate controls over the safeguarding of public resources. 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00193" y="4847914"/>
            <a:ext cx="6246294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/>
              <a:t>In keeping with general auditing practices, we do not examine every transaction, activity, policy, internal control, or area. As a result, no information is provided on the areas that were not examined.</a:t>
            </a:r>
          </a:p>
        </p:txBody>
      </p:sp>
    </p:spTree>
    <p:extLst>
      <p:ext uri="{BB962C8B-B14F-4D97-AF65-F5344CB8AC3E}">
        <p14:creationId xmlns:p14="http://schemas.microsoft.com/office/powerpoint/2010/main" val="231676817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Content Placeholder 1"/>
          <p:cNvPicPr>
            <a:picLocks noChangeAspect="1"/>
          </p:cNvPicPr>
          <p:nvPr/>
        </p:nvPicPr>
        <p:blipFill rotWithShape="1"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64158" r="64158"/>
          <a:stretch/>
        </p:blipFill>
        <p:spPr>
          <a:xfrm>
            <a:off x="-1" y="0"/>
            <a:ext cx="9144001" cy="6858000"/>
          </a:xfrm>
          <a:prstGeom prst="rect">
            <a:avLst/>
          </a:prstGeom>
        </p:spPr>
      </p:pic>
      <p:sp>
        <p:nvSpPr>
          <p:cNvPr id="12" name="Rectangle 11"/>
          <p:cNvSpPr/>
          <p:nvPr/>
        </p:nvSpPr>
        <p:spPr>
          <a:xfrm>
            <a:off x="168343" y="65701"/>
            <a:ext cx="7088867" cy="6857998"/>
          </a:xfrm>
          <a:prstGeom prst="rect">
            <a:avLst/>
          </a:prstGeom>
          <a:solidFill>
            <a:schemeClr val="bg1">
              <a:alpha val="7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accent2"/>
              </a:solidFill>
            </a:endParaRPr>
          </a:p>
        </p:txBody>
      </p:sp>
      <p:sp>
        <p:nvSpPr>
          <p:cNvPr id="14" name="Title 13"/>
          <p:cNvSpPr>
            <a:spLocks noGrp="1"/>
          </p:cNvSpPr>
          <p:nvPr>
            <p:ph type="title"/>
          </p:nvPr>
        </p:nvSpPr>
        <p:spPr>
          <a:xfrm>
            <a:off x="628649" y="320302"/>
            <a:ext cx="6460214" cy="855870"/>
          </a:xfrm>
        </p:spPr>
        <p:txBody>
          <a:bodyPr>
            <a:noAutofit/>
          </a:bodyPr>
          <a:lstStyle/>
          <a:p>
            <a:r>
              <a:rPr lang="en-US" dirty="0"/>
              <a:t>Accountability Audit Results</a:t>
            </a:r>
          </a:p>
        </p:txBody>
      </p:sp>
      <p:grpSp>
        <p:nvGrpSpPr>
          <p:cNvPr id="9" name="Group 8"/>
          <p:cNvGrpSpPr/>
          <p:nvPr/>
        </p:nvGrpSpPr>
        <p:grpSpPr>
          <a:xfrm>
            <a:off x="7594744" y="-17945"/>
            <a:ext cx="1131855" cy="1681018"/>
            <a:chOff x="7594744" y="-17945"/>
            <a:chExt cx="1131855" cy="1681018"/>
          </a:xfrm>
        </p:grpSpPr>
        <p:sp>
          <p:nvSpPr>
            <p:cNvPr id="10" name="Rectangle 2"/>
            <p:cNvSpPr/>
            <p:nvPr userDrawn="1"/>
          </p:nvSpPr>
          <p:spPr>
            <a:xfrm>
              <a:off x="7594744" y="-17945"/>
              <a:ext cx="1131855" cy="1681018"/>
            </a:xfrm>
            <a:custGeom>
              <a:avLst/>
              <a:gdLst>
                <a:gd name="connsiteX0" fmla="*/ 0 w 1131855"/>
                <a:gd name="connsiteY0" fmla="*/ 0 h 1681018"/>
                <a:gd name="connsiteX1" fmla="*/ 1131855 w 1131855"/>
                <a:gd name="connsiteY1" fmla="*/ 0 h 1681018"/>
                <a:gd name="connsiteX2" fmla="*/ 1131855 w 1131855"/>
                <a:gd name="connsiteY2" fmla="*/ 1681018 h 1681018"/>
                <a:gd name="connsiteX3" fmla="*/ 0 w 1131855"/>
                <a:gd name="connsiteY3" fmla="*/ 1681018 h 1681018"/>
                <a:gd name="connsiteX4" fmla="*/ 0 w 1131855"/>
                <a:gd name="connsiteY4" fmla="*/ 0 h 1681018"/>
                <a:gd name="connsiteX0" fmla="*/ 0 w 1131855"/>
                <a:gd name="connsiteY0" fmla="*/ 0 h 1682025"/>
                <a:gd name="connsiteX1" fmla="*/ 1131855 w 1131855"/>
                <a:gd name="connsiteY1" fmla="*/ 0 h 1682025"/>
                <a:gd name="connsiteX2" fmla="*/ 1131855 w 1131855"/>
                <a:gd name="connsiteY2" fmla="*/ 1681018 h 1682025"/>
                <a:gd name="connsiteX3" fmla="*/ 587185 w 1131855"/>
                <a:gd name="connsiteY3" fmla="*/ 1682025 h 1682025"/>
                <a:gd name="connsiteX4" fmla="*/ 0 w 1131855"/>
                <a:gd name="connsiteY4" fmla="*/ 1681018 h 1682025"/>
                <a:gd name="connsiteX5" fmla="*/ 0 w 1131855"/>
                <a:gd name="connsiteY5" fmla="*/ 0 h 1682025"/>
                <a:gd name="connsiteX0" fmla="*/ 0 w 1131855"/>
                <a:gd name="connsiteY0" fmla="*/ 0 h 1681018"/>
                <a:gd name="connsiteX1" fmla="*/ 1131855 w 1131855"/>
                <a:gd name="connsiteY1" fmla="*/ 0 h 1681018"/>
                <a:gd name="connsiteX2" fmla="*/ 1131855 w 1131855"/>
                <a:gd name="connsiteY2" fmla="*/ 1681018 h 1681018"/>
                <a:gd name="connsiteX3" fmla="*/ 587185 w 1131855"/>
                <a:gd name="connsiteY3" fmla="*/ 1500011 h 1681018"/>
                <a:gd name="connsiteX4" fmla="*/ 0 w 1131855"/>
                <a:gd name="connsiteY4" fmla="*/ 1681018 h 1681018"/>
                <a:gd name="connsiteX5" fmla="*/ 0 w 1131855"/>
                <a:gd name="connsiteY5" fmla="*/ 0 h 16810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131855" h="1681018">
                  <a:moveTo>
                    <a:pt x="0" y="0"/>
                  </a:moveTo>
                  <a:lnTo>
                    <a:pt x="1131855" y="0"/>
                  </a:lnTo>
                  <a:lnTo>
                    <a:pt x="1131855" y="1681018"/>
                  </a:lnTo>
                  <a:lnTo>
                    <a:pt x="587185" y="1500011"/>
                  </a:lnTo>
                  <a:lnTo>
                    <a:pt x="0" y="168101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1783BC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11" name="Picture 10"/>
            <p:cNvPicPr>
              <a:picLocks noChangeAspect="1"/>
            </p:cNvPicPr>
            <p:nvPr userDrawn="1"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730836" y="428451"/>
              <a:ext cx="856038" cy="856039"/>
            </a:xfrm>
            <a:prstGeom prst="rect">
              <a:avLst/>
            </a:prstGeom>
          </p:spPr>
        </p:pic>
      </p:grpSp>
      <p:sp>
        <p:nvSpPr>
          <p:cNvPr id="13" name="Slide Number Placeholder 5"/>
          <p:cNvSpPr>
            <a:spLocks noGrp="1"/>
          </p:cNvSpPr>
          <p:nvPr>
            <p:ph type="sldNum" sz="quarter" idx="4294967295"/>
          </p:nvPr>
        </p:nvSpPr>
        <p:spPr>
          <a:xfrm>
            <a:off x="8400515" y="6356351"/>
            <a:ext cx="52503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bg1">
                    <a:lumMod val="65000"/>
                  </a:schemeClr>
                </a:solidFill>
                <a:latin typeface="+mn-lt"/>
              </a:defRPr>
            </a:lvl1pPr>
          </a:lstStyle>
          <a:p>
            <a:fld id="{FEFE4845-57A5-40EB-84A4-0DF613406E24}" type="slidenum">
              <a:rPr lang="en-US" smtClean="0">
                <a:solidFill>
                  <a:schemeClr val="bg1"/>
                </a:solidFill>
              </a:rPr>
              <a:pPr/>
              <a:t>4</a:t>
            </a:fld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618248" y="1246801"/>
            <a:ext cx="585236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/>
              <a:t>Using a risk-based audit approach, for the Authority, we examined the following areas during the period: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628649" y="2133032"/>
            <a:ext cx="5939657" cy="4888518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marL="285750" indent="-285750">
              <a:spcBef>
                <a:spcPts val="1000"/>
              </a:spcBef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sz="2000" dirty="0"/>
              <a:t>Small and attractive assets </a:t>
            </a:r>
            <a:r>
              <a:rPr lang="en-US" sz="2000" dirty="0" smtClean="0"/>
              <a:t>– new </a:t>
            </a:r>
            <a:r>
              <a:rPr lang="en-US" sz="2000" dirty="0"/>
              <a:t>policies and procedures</a:t>
            </a:r>
            <a:endParaRPr lang="en-US" dirty="0"/>
          </a:p>
          <a:p>
            <a:pPr marL="285750" indent="-285750">
              <a:spcBef>
                <a:spcPts val="1000"/>
              </a:spcBef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sz="2000" dirty="0"/>
              <a:t>Expenditure testing – credit cards and general disbursements </a:t>
            </a:r>
            <a:endParaRPr lang="en-US" dirty="0"/>
          </a:p>
          <a:p>
            <a:pPr marL="285750" indent="-285750">
              <a:spcBef>
                <a:spcPts val="1000"/>
              </a:spcBef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sz="2000" dirty="0"/>
              <a:t>Procurement – compliance with policies over request for proposals (RFP) contracts</a:t>
            </a:r>
            <a:endParaRPr lang="en-US" dirty="0"/>
          </a:p>
          <a:p>
            <a:pPr marL="285750" indent="-285750">
              <a:spcBef>
                <a:spcPts val="1000"/>
              </a:spcBef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sz="2000" dirty="0"/>
              <a:t>Open public meetings – compliance with minutes, meetings and executive session requirements</a:t>
            </a:r>
            <a:endParaRPr lang="en-US" dirty="0"/>
          </a:p>
          <a:p>
            <a:pPr marL="285750" indent="-285750">
              <a:spcBef>
                <a:spcPts val="1000"/>
              </a:spcBef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sz="2000" dirty="0"/>
              <a:t>Financial condition – reviewing for indications of financial distress </a:t>
            </a:r>
            <a:endParaRPr lang="en-US" dirty="0"/>
          </a:p>
          <a:p>
            <a:pPr marL="285750" indent="-285750">
              <a:spcBef>
                <a:spcPts val="1000"/>
              </a:spcBef>
              <a:spcAft>
                <a:spcPts val="1200"/>
              </a:spcAft>
              <a:buFont typeface="Arial" panose="020B0604020202020204" pitchFamily="34" charset="0"/>
              <a:buChar char="•"/>
            </a:pPr>
            <a:endParaRPr lang="en-US" sz="2000" dirty="0"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86534932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Content Placeholder 1"/>
          <p:cNvPicPr>
            <a:picLocks noChangeAspect="1"/>
          </p:cNvPicPr>
          <p:nvPr/>
        </p:nvPicPr>
        <p:blipFill rotWithShape="1"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4260" r="13574" b="2840"/>
          <a:stretch/>
        </p:blipFill>
        <p:spPr>
          <a:xfrm>
            <a:off x="1431984" y="661131"/>
            <a:ext cx="7712016" cy="6196869"/>
          </a:xfrm>
          <a:prstGeom prst="rect">
            <a:avLst/>
          </a:prstGeom>
        </p:spPr>
      </p:pic>
      <p:sp>
        <p:nvSpPr>
          <p:cNvPr id="12" name="Rectangle 11"/>
          <p:cNvSpPr/>
          <p:nvPr/>
        </p:nvSpPr>
        <p:spPr>
          <a:xfrm>
            <a:off x="23146" y="2"/>
            <a:ext cx="7088867" cy="6857998"/>
          </a:xfrm>
          <a:prstGeom prst="rect">
            <a:avLst/>
          </a:prstGeom>
          <a:solidFill>
            <a:schemeClr val="bg1">
              <a:alpha val="7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ED7D31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4" name="Title 13"/>
          <p:cNvSpPr>
            <a:spLocks noGrp="1"/>
          </p:cNvSpPr>
          <p:nvPr>
            <p:ph type="title"/>
          </p:nvPr>
        </p:nvSpPr>
        <p:spPr>
          <a:xfrm>
            <a:off x="628649" y="320302"/>
            <a:ext cx="6017027" cy="855870"/>
          </a:xfrm>
        </p:spPr>
        <p:txBody>
          <a:bodyPr>
            <a:noAutofit/>
          </a:bodyPr>
          <a:lstStyle/>
          <a:p>
            <a:r>
              <a:rPr lang="en-US" dirty="0"/>
              <a:t>Related Audit Work</a:t>
            </a:r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627906155"/>
              </p:ext>
            </p:extLst>
          </p:nvPr>
        </p:nvGraphicFramePr>
        <p:xfrm>
          <a:off x="628649" y="1284490"/>
          <a:ext cx="6007100" cy="468947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  <p:grpSp>
        <p:nvGrpSpPr>
          <p:cNvPr id="9" name="Group 8"/>
          <p:cNvGrpSpPr/>
          <p:nvPr/>
        </p:nvGrpSpPr>
        <p:grpSpPr>
          <a:xfrm>
            <a:off x="7594744" y="-17945"/>
            <a:ext cx="1131855" cy="1681018"/>
            <a:chOff x="7594744" y="-17945"/>
            <a:chExt cx="1131855" cy="1681018"/>
          </a:xfrm>
        </p:grpSpPr>
        <p:sp>
          <p:nvSpPr>
            <p:cNvPr id="10" name="Rectangle 2"/>
            <p:cNvSpPr/>
            <p:nvPr userDrawn="1"/>
          </p:nvSpPr>
          <p:spPr>
            <a:xfrm>
              <a:off x="7594744" y="-17945"/>
              <a:ext cx="1131855" cy="1681018"/>
            </a:xfrm>
            <a:custGeom>
              <a:avLst/>
              <a:gdLst>
                <a:gd name="connsiteX0" fmla="*/ 0 w 1131855"/>
                <a:gd name="connsiteY0" fmla="*/ 0 h 1681018"/>
                <a:gd name="connsiteX1" fmla="*/ 1131855 w 1131855"/>
                <a:gd name="connsiteY1" fmla="*/ 0 h 1681018"/>
                <a:gd name="connsiteX2" fmla="*/ 1131855 w 1131855"/>
                <a:gd name="connsiteY2" fmla="*/ 1681018 h 1681018"/>
                <a:gd name="connsiteX3" fmla="*/ 0 w 1131855"/>
                <a:gd name="connsiteY3" fmla="*/ 1681018 h 1681018"/>
                <a:gd name="connsiteX4" fmla="*/ 0 w 1131855"/>
                <a:gd name="connsiteY4" fmla="*/ 0 h 1681018"/>
                <a:gd name="connsiteX0" fmla="*/ 0 w 1131855"/>
                <a:gd name="connsiteY0" fmla="*/ 0 h 1682025"/>
                <a:gd name="connsiteX1" fmla="*/ 1131855 w 1131855"/>
                <a:gd name="connsiteY1" fmla="*/ 0 h 1682025"/>
                <a:gd name="connsiteX2" fmla="*/ 1131855 w 1131855"/>
                <a:gd name="connsiteY2" fmla="*/ 1681018 h 1682025"/>
                <a:gd name="connsiteX3" fmla="*/ 587185 w 1131855"/>
                <a:gd name="connsiteY3" fmla="*/ 1682025 h 1682025"/>
                <a:gd name="connsiteX4" fmla="*/ 0 w 1131855"/>
                <a:gd name="connsiteY4" fmla="*/ 1681018 h 1682025"/>
                <a:gd name="connsiteX5" fmla="*/ 0 w 1131855"/>
                <a:gd name="connsiteY5" fmla="*/ 0 h 1682025"/>
                <a:gd name="connsiteX0" fmla="*/ 0 w 1131855"/>
                <a:gd name="connsiteY0" fmla="*/ 0 h 1681018"/>
                <a:gd name="connsiteX1" fmla="*/ 1131855 w 1131855"/>
                <a:gd name="connsiteY1" fmla="*/ 0 h 1681018"/>
                <a:gd name="connsiteX2" fmla="*/ 1131855 w 1131855"/>
                <a:gd name="connsiteY2" fmla="*/ 1681018 h 1681018"/>
                <a:gd name="connsiteX3" fmla="*/ 587185 w 1131855"/>
                <a:gd name="connsiteY3" fmla="*/ 1500011 h 1681018"/>
                <a:gd name="connsiteX4" fmla="*/ 0 w 1131855"/>
                <a:gd name="connsiteY4" fmla="*/ 1681018 h 1681018"/>
                <a:gd name="connsiteX5" fmla="*/ 0 w 1131855"/>
                <a:gd name="connsiteY5" fmla="*/ 0 h 16810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131855" h="1681018">
                  <a:moveTo>
                    <a:pt x="0" y="0"/>
                  </a:moveTo>
                  <a:lnTo>
                    <a:pt x="1131855" y="0"/>
                  </a:lnTo>
                  <a:lnTo>
                    <a:pt x="1131855" y="1681018"/>
                  </a:lnTo>
                  <a:lnTo>
                    <a:pt x="587185" y="1500011"/>
                  </a:lnTo>
                  <a:lnTo>
                    <a:pt x="0" y="168101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1783BC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pic>
          <p:nvPicPr>
            <p:cNvPr id="11" name="Picture 10"/>
            <p:cNvPicPr>
              <a:picLocks noChangeAspect="1"/>
            </p:cNvPicPr>
            <p:nvPr userDrawn="1"/>
          </p:nvPicPr>
          <p:blipFill>
            <a:blip r:embed="rId9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730836" y="428451"/>
              <a:ext cx="856038" cy="856039"/>
            </a:xfrm>
            <a:prstGeom prst="rect">
              <a:avLst/>
            </a:prstGeom>
          </p:spPr>
        </p:pic>
      </p:grpSp>
      <p:sp>
        <p:nvSpPr>
          <p:cNvPr id="13" name="Slide Number Placeholder 5"/>
          <p:cNvSpPr>
            <a:spLocks noGrp="1"/>
          </p:cNvSpPr>
          <p:nvPr>
            <p:ph type="sldNum" sz="quarter" idx="4294967295"/>
          </p:nvPr>
        </p:nvSpPr>
        <p:spPr>
          <a:xfrm>
            <a:off x="8400515" y="6356351"/>
            <a:ext cx="52503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bg1">
                    <a:lumMod val="65000"/>
                  </a:schemeClr>
                </a:solidFill>
                <a:latin typeface="+mn-lt"/>
              </a:defRPr>
            </a:lvl1pPr>
          </a:lstStyle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EFE4845-57A5-40EB-84A4-0DF613406E24}" type="slidenum">
              <a:rPr kumimoji="0" lang="en-US" sz="1000" b="0" i="0" u="none" strike="noStrike" kern="120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</a:t>
            </a:fld>
            <a:endParaRPr kumimoji="0" lang="en-US" sz="10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80284929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Content Placeholder 1"/>
          <p:cNvPicPr>
            <a:picLocks noChangeAspect="1"/>
          </p:cNvPicPr>
          <p:nvPr/>
        </p:nvPicPr>
        <p:blipFill rotWithShape="1"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63663" r="63663"/>
          <a:stretch/>
        </p:blipFill>
        <p:spPr>
          <a:xfrm>
            <a:off x="2" y="2"/>
            <a:ext cx="9143998" cy="6857998"/>
          </a:xfrm>
          <a:prstGeom prst="rect">
            <a:avLst/>
          </a:prstGeom>
        </p:spPr>
      </p:pic>
      <p:sp>
        <p:nvSpPr>
          <p:cNvPr id="17" name="Rectangle 16"/>
          <p:cNvSpPr/>
          <p:nvPr/>
        </p:nvSpPr>
        <p:spPr>
          <a:xfrm>
            <a:off x="-4" y="2"/>
            <a:ext cx="7088867" cy="6857998"/>
          </a:xfrm>
          <a:prstGeom prst="rect">
            <a:avLst/>
          </a:prstGeom>
          <a:solidFill>
            <a:schemeClr val="bg1">
              <a:alpha val="7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ED7D31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4" name="Group 13"/>
          <p:cNvGrpSpPr/>
          <p:nvPr/>
        </p:nvGrpSpPr>
        <p:grpSpPr>
          <a:xfrm>
            <a:off x="7594744" y="-17945"/>
            <a:ext cx="1131855" cy="1681018"/>
            <a:chOff x="7594744" y="-17945"/>
            <a:chExt cx="1131855" cy="1681018"/>
          </a:xfrm>
        </p:grpSpPr>
        <p:sp>
          <p:nvSpPr>
            <p:cNvPr id="15" name="Rectangle 2"/>
            <p:cNvSpPr/>
            <p:nvPr userDrawn="1"/>
          </p:nvSpPr>
          <p:spPr>
            <a:xfrm>
              <a:off x="7594744" y="-17945"/>
              <a:ext cx="1131855" cy="1681018"/>
            </a:xfrm>
            <a:custGeom>
              <a:avLst/>
              <a:gdLst>
                <a:gd name="connsiteX0" fmla="*/ 0 w 1131855"/>
                <a:gd name="connsiteY0" fmla="*/ 0 h 1681018"/>
                <a:gd name="connsiteX1" fmla="*/ 1131855 w 1131855"/>
                <a:gd name="connsiteY1" fmla="*/ 0 h 1681018"/>
                <a:gd name="connsiteX2" fmla="*/ 1131855 w 1131855"/>
                <a:gd name="connsiteY2" fmla="*/ 1681018 h 1681018"/>
                <a:gd name="connsiteX3" fmla="*/ 0 w 1131855"/>
                <a:gd name="connsiteY3" fmla="*/ 1681018 h 1681018"/>
                <a:gd name="connsiteX4" fmla="*/ 0 w 1131855"/>
                <a:gd name="connsiteY4" fmla="*/ 0 h 1681018"/>
                <a:gd name="connsiteX0" fmla="*/ 0 w 1131855"/>
                <a:gd name="connsiteY0" fmla="*/ 0 h 1682025"/>
                <a:gd name="connsiteX1" fmla="*/ 1131855 w 1131855"/>
                <a:gd name="connsiteY1" fmla="*/ 0 h 1682025"/>
                <a:gd name="connsiteX2" fmla="*/ 1131855 w 1131855"/>
                <a:gd name="connsiteY2" fmla="*/ 1681018 h 1682025"/>
                <a:gd name="connsiteX3" fmla="*/ 587185 w 1131855"/>
                <a:gd name="connsiteY3" fmla="*/ 1682025 h 1682025"/>
                <a:gd name="connsiteX4" fmla="*/ 0 w 1131855"/>
                <a:gd name="connsiteY4" fmla="*/ 1681018 h 1682025"/>
                <a:gd name="connsiteX5" fmla="*/ 0 w 1131855"/>
                <a:gd name="connsiteY5" fmla="*/ 0 h 1682025"/>
                <a:gd name="connsiteX0" fmla="*/ 0 w 1131855"/>
                <a:gd name="connsiteY0" fmla="*/ 0 h 1681018"/>
                <a:gd name="connsiteX1" fmla="*/ 1131855 w 1131855"/>
                <a:gd name="connsiteY1" fmla="*/ 0 h 1681018"/>
                <a:gd name="connsiteX2" fmla="*/ 1131855 w 1131855"/>
                <a:gd name="connsiteY2" fmla="*/ 1681018 h 1681018"/>
                <a:gd name="connsiteX3" fmla="*/ 587185 w 1131855"/>
                <a:gd name="connsiteY3" fmla="*/ 1500011 h 1681018"/>
                <a:gd name="connsiteX4" fmla="*/ 0 w 1131855"/>
                <a:gd name="connsiteY4" fmla="*/ 1681018 h 1681018"/>
                <a:gd name="connsiteX5" fmla="*/ 0 w 1131855"/>
                <a:gd name="connsiteY5" fmla="*/ 0 h 16810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131855" h="1681018">
                  <a:moveTo>
                    <a:pt x="0" y="0"/>
                  </a:moveTo>
                  <a:lnTo>
                    <a:pt x="1131855" y="0"/>
                  </a:lnTo>
                  <a:lnTo>
                    <a:pt x="1131855" y="1681018"/>
                  </a:lnTo>
                  <a:lnTo>
                    <a:pt x="587185" y="1500011"/>
                  </a:lnTo>
                  <a:lnTo>
                    <a:pt x="0" y="168101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1783BC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pic>
          <p:nvPicPr>
            <p:cNvPr id="16" name="Picture 15"/>
            <p:cNvPicPr>
              <a:picLocks noChangeAspect="1"/>
            </p:cNvPicPr>
            <p:nvPr userDrawn="1"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730836" y="428451"/>
              <a:ext cx="856038" cy="856039"/>
            </a:xfrm>
            <a:prstGeom prst="rect">
              <a:avLst/>
            </a:prstGeom>
          </p:spPr>
        </p:pic>
      </p:grpSp>
      <p:sp>
        <p:nvSpPr>
          <p:cNvPr id="13" name="Slide Number Placeholder 5"/>
          <p:cNvSpPr>
            <a:spLocks noGrp="1"/>
          </p:cNvSpPr>
          <p:nvPr>
            <p:ph type="sldNum" sz="quarter" idx="4294967295"/>
          </p:nvPr>
        </p:nvSpPr>
        <p:spPr>
          <a:xfrm>
            <a:off x="8400515" y="6356351"/>
            <a:ext cx="52503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bg1">
                    <a:lumMod val="65000"/>
                  </a:schemeClr>
                </a:solidFill>
                <a:latin typeface="+mn-lt"/>
              </a:defRPr>
            </a:lvl1pPr>
          </a:lstStyle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EFE4845-57A5-40EB-84A4-0DF613406E24}" type="slidenum">
              <a:rPr kumimoji="0" lang="en-US" sz="1000" b="0" i="0" u="none" strike="noStrike" kern="1200" cap="none" spc="0" normalizeH="0" baseline="0" noProof="0" smtClean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6</a:t>
            </a:fld>
            <a:endParaRPr kumimoji="0" lang="en-US" sz="10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" name="Content Placeholder 2"/>
          <p:cNvSpPr txBox="1">
            <a:spLocks/>
          </p:cNvSpPr>
          <p:nvPr/>
        </p:nvSpPr>
        <p:spPr>
          <a:xfrm>
            <a:off x="480776" y="1284490"/>
            <a:ext cx="6974243" cy="4688822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spcAft>
                <a:spcPts val="1200"/>
              </a:spcAft>
              <a:buClr>
                <a:schemeClr val="tx1">
                  <a:lumMod val="50000"/>
                  <a:lumOff val="50000"/>
                </a:schemeClr>
              </a:buClr>
              <a:buSzPct val="85000"/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61963" indent="-231775" algn="l" defTabSz="914400" rtl="0" eaLnBrk="1" latinLnBrk="0" hangingPunct="1">
              <a:lnSpc>
                <a:spcPct val="100000"/>
              </a:lnSpc>
              <a:spcBef>
                <a:spcPts val="500"/>
              </a:spcBef>
              <a:spcAft>
                <a:spcPts val="1200"/>
              </a:spcAft>
              <a:buClr>
                <a:schemeClr val="tx1">
                  <a:lumMod val="50000"/>
                  <a:lumOff val="50000"/>
                </a:schemeClr>
              </a:buClr>
              <a:buSzPct val="85000"/>
              <a:buFont typeface="Wingdings" panose="05000000000000000000" pitchFamily="2" charset="2"/>
              <a:buChar char="ü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4213" indent="-222250" algn="l" defTabSz="914400" rtl="0" eaLnBrk="1" latinLnBrk="0" hangingPunct="1">
              <a:lnSpc>
                <a:spcPct val="100000"/>
              </a:lnSpc>
              <a:spcBef>
                <a:spcPts val="500"/>
              </a:spcBef>
              <a:spcAft>
                <a:spcPts val="1200"/>
              </a:spcAft>
              <a:buClr>
                <a:schemeClr val="tx1">
                  <a:lumMod val="50000"/>
                  <a:lumOff val="50000"/>
                </a:schemeClr>
              </a:buClr>
              <a:buSzPct val="75000"/>
              <a:buFont typeface="Courier New" panose="02070309020205020404" pitchFamily="49" charset="0"/>
              <a:buChar char="o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14400" indent="-230188" algn="l" defTabSz="914400" rtl="0" eaLnBrk="1" latinLnBrk="0" hangingPunct="1">
              <a:lnSpc>
                <a:spcPct val="100000"/>
              </a:lnSpc>
              <a:spcBef>
                <a:spcPts val="500"/>
              </a:spcBef>
              <a:spcAft>
                <a:spcPts val="1200"/>
              </a:spcAft>
              <a:buClr>
                <a:schemeClr val="tx1">
                  <a:lumMod val="50000"/>
                  <a:lumOff val="50000"/>
                </a:schemeClr>
              </a:buClr>
              <a:buSzPct val="75000"/>
              <a:buFont typeface="Wingdings" panose="05000000000000000000" pitchFamily="2" charset="2"/>
              <a:buChar char="Ø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144588" indent="-230188" algn="l" defTabSz="914400" rtl="0" eaLnBrk="1" latinLnBrk="0" hangingPunct="1">
              <a:lnSpc>
                <a:spcPct val="100000"/>
              </a:lnSpc>
              <a:spcBef>
                <a:spcPts val="500"/>
              </a:spcBef>
              <a:spcAft>
                <a:spcPts val="1200"/>
              </a:spcAft>
              <a:buClr>
                <a:schemeClr val="tx1">
                  <a:lumMod val="50000"/>
                  <a:lumOff val="50000"/>
                </a:schemeClr>
              </a:buClr>
              <a:buSzPct val="80000"/>
              <a:buFont typeface="Wingdings" panose="05000000000000000000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28600" marR="0" lvl="0" indent="-228600" algn="l" defTabSz="914400" rtl="0" eaLnBrk="1" fontAlgn="auto" latinLnBrk="0" hangingPunct="1">
              <a:lnSpc>
                <a:spcPct val="120000"/>
              </a:lnSpc>
              <a:spcBef>
                <a:spcPts val="1000"/>
              </a:spcBef>
              <a:spcAft>
                <a:spcPts val="1200"/>
              </a:spcAft>
              <a:buClr>
                <a:prstClr val="black">
                  <a:lumMod val="50000"/>
                  <a:lumOff val="50000"/>
                </a:prstClr>
              </a:buClr>
              <a:buSzPct val="85000"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 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financial statement and federal grant 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audit was performed by </a:t>
            </a:r>
            <a:r>
              <a:rPr lang="en-US" dirty="0">
                <a:solidFill>
                  <a:prstClr val="black"/>
                </a:solidFill>
                <a:latin typeface="Calibri" panose="020F0502020204030204"/>
              </a:rPr>
              <a:t>Moss Adams 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of Sound Transit. </a:t>
            </a:r>
          </a:p>
          <a:p>
            <a:pPr marL="228600" marR="0" lvl="0" indent="-228600" algn="l" defTabSz="914400" rtl="0" eaLnBrk="1" fontAlgn="auto" latinLnBrk="0" hangingPunct="1">
              <a:lnSpc>
                <a:spcPct val="120000"/>
              </a:lnSpc>
              <a:spcBef>
                <a:spcPts val="1000"/>
              </a:spcBef>
              <a:spcAft>
                <a:spcPts val="1200"/>
              </a:spcAft>
              <a:buClr>
                <a:prstClr val="black">
                  <a:lumMod val="50000"/>
                  <a:lumOff val="50000"/>
                </a:prstClr>
              </a:buClr>
              <a:buSzPct val="85000"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We did not find anything about their work that caused concern about its quality.</a:t>
            </a: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228600" marR="0" lvl="0" indent="-228600" algn="l" defTabSz="914400" rtl="0" eaLnBrk="1" fontAlgn="auto" latinLnBrk="0" hangingPunct="1">
              <a:lnSpc>
                <a:spcPct val="120000"/>
              </a:lnSpc>
              <a:spcBef>
                <a:spcPts val="1000"/>
              </a:spcBef>
              <a:spcAft>
                <a:spcPts val="1200"/>
              </a:spcAft>
              <a:buClr>
                <a:prstClr val="black">
                  <a:lumMod val="50000"/>
                  <a:lumOff val="50000"/>
                </a:prstClr>
              </a:buClr>
              <a:buSzPct val="85000"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No limitations restricted our analysis of the other audits.</a:t>
            </a: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228600" marR="0" lvl="0" indent="-228600" algn="l" defTabSz="914400" rtl="0" eaLnBrk="1" fontAlgn="auto" latinLnBrk="0" hangingPunct="1">
              <a:lnSpc>
                <a:spcPct val="120000"/>
              </a:lnSpc>
              <a:spcBef>
                <a:spcPts val="1000"/>
              </a:spcBef>
              <a:spcAft>
                <a:spcPts val="1200"/>
              </a:spcAft>
              <a:buClr>
                <a:prstClr val="black">
                  <a:lumMod val="50000"/>
                  <a:lumOff val="50000"/>
                </a:prstClr>
              </a:buClr>
              <a:buSzPct val="85000"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Did not notice any instance in which a material misstatement of the financial statements has or may have resulted from fraud or suspected fraud. </a:t>
            </a: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1" name="Title 3"/>
          <p:cNvSpPr txBox="1">
            <a:spLocks/>
          </p:cNvSpPr>
          <p:nvPr/>
        </p:nvSpPr>
        <p:spPr>
          <a:xfrm>
            <a:off x="455294" y="428620"/>
            <a:ext cx="6007541" cy="85587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sz="3200" b="0" kern="1200" spc="-100" baseline="0">
                <a:solidFill>
                  <a:schemeClr val="bg2">
                    <a:lumMod val="25000"/>
                  </a:schemeClr>
                </a:solidFill>
                <a:latin typeface="+mn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400" b="0" i="0" u="none" strike="noStrike" kern="1200" cap="none" spc="-100" normalizeH="0" baseline="0" noProof="0" dirty="0">
                <a:ln>
                  <a:noFill/>
                </a:ln>
                <a:solidFill>
                  <a:srgbClr val="E7E6E6">
                    <a:lumMod val="25000"/>
                  </a:srgbClr>
                </a:solidFill>
                <a:effectLst/>
                <a:uLnTx/>
                <a:uFillTx/>
                <a:latin typeface="Calibri" panose="020F0502020204030204"/>
                <a:ea typeface="+mj-ea"/>
                <a:cs typeface="+mj-cs"/>
              </a:rPr>
              <a:t>Work of Other Auditors</a:t>
            </a:r>
          </a:p>
        </p:txBody>
      </p:sp>
    </p:spTree>
    <p:extLst>
      <p:ext uri="{BB962C8B-B14F-4D97-AF65-F5344CB8AC3E}">
        <p14:creationId xmlns:p14="http://schemas.microsoft.com/office/powerpoint/2010/main" val="376640294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16516" y="0"/>
            <a:ext cx="4615072" cy="6858594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-28487" y="0"/>
            <a:ext cx="7090263" cy="6858594"/>
          </a:xfrm>
          <a:prstGeom prst="rect">
            <a:avLst/>
          </a:prstGeom>
          <a:solidFill>
            <a:schemeClr val="bg1"/>
          </a:solidFill>
          <a:effectLst/>
        </p:spPr>
      </p:pic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300081" y="193688"/>
            <a:ext cx="7886700" cy="1325563"/>
          </a:xfrm>
        </p:spPr>
        <p:txBody>
          <a:bodyPr/>
          <a:lstStyle/>
          <a:p>
            <a:r>
              <a:rPr lang="en-US" dirty="0"/>
              <a:t>Closing Remarks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300081" y="1663073"/>
            <a:ext cx="6433126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spcAft>
                <a:spcPts val="1200"/>
              </a:spcAft>
              <a:buClr>
                <a:schemeClr val="bg1">
                  <a:lumMod val="50000"/>
                </a:schemeClr>
              </a:buClr>
              <a:buSzPct val="85000"/>
              <a:buFont typeface="Arial" panose="020B0604020202020204" pitchFamily="34" charset="0"/>
              <a:buChar char="•"/>
            </a:pPr>
            <a:r>
              <a:rPr lang="en-US" sz="2000" dirty="0"/>
              <a:t>Audit costs are in alignment with our original estimate</a:t>
            </a:r>
          </a:p>
          <a:p>
            <a:pPr marL="342900" indent="-342900">
              <a:spcAft>
                <a:spcPts val="1200"/>
              </a:spcAft>
              <a:buClr>
                <a:schemeClr val="bg1">
                  <a:lumMod val="50000"/>
                </a:schemeClr>
              </a:buClr>
              <a:buSzPct val="85000"/>
              <a:buFont typeface="Arial" panose="020B0604020202020204" pitchFamily="34" charset="0"/>
              <a:buChar char="•"/>
            </a:pPr>
            <a:r>
              <a:rPr lang="en-US" sz="2000" dirty="0"/>
              <a:t>Next audit: fall of 2023</a:t>
            </a:r>
          </a:p>
          <a:p>
            <a:pPr marL="800100" lvl="1" indent="-342900"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en-US" sz="2000" dirty="0"/>
              <a:t>Accountability for public resources</a:t>
            </a:r>
          </a:p>
          <a:p>
            <a:pPr lvl="1">
              <a:spcBef>
                <a:spcPts val="0"/>
              </a:spcBef>
            </a:pPr>
            <a:endParaRPr lang="en-US" sz="2000" dirty="0">
              <a:solidFill>
                <a:srgbClr val="FF0000"/>
              </a:solidFill>
            </a:endParaRPr>
          </a:p>
          <a:p>
            <a:pPr lvl="1">
              <a:spcBef>
                <a:spcPts val="0"/>
              </a:spcBef>
            </a:pPr>
            <a:r>
              <a:rPr lang="en-US" sz="2000" dirty="0"/>
              <a:t>An estimated cost for the next audit has been provided in our exit packet</a:t>
            </a:r>
          </a:p>
          <a:p>
            <a:pPr>
              <a:spcAft>
                <a:spcPts val="1200"/>
              </a:spcAft>
              <a:buClr>
                <a:schemeClr val="bg1">
                  <a:lumMod val="50000"/>
                </a:schemeClr>
              </a:buClr>
              <a:buSzPct val="85000"/>
            </a:pPr>
            <a:endParaRPr lang="en-US" sz="2000" dirty="0"/>
          </a:p>
        </p:txBody>
      </p:sp>
      <p:grpSp>
        <p:nvGrpSpPr>
          <p:cNvPr id="7" name="Group 6"/>
          <p:cNvGrpSpPr/>
          <p:nvPr/>
        </p:nvGrpSpPr>
        <p:grpSpPr>
          <a:xfrm>
            <a:off x="7594744" y="-17945"/>
            <a:ext cx="1131855" cy="1681018"/>
            <a:chOff x="7594744" y="-17945"/>
            <a:chExt cx="1131855" cy="1681018"/>
          </a:xfrm>
        </p:grpSpPr>
        <p:sp>
          <p:nvSpPr>
            <p:cNvPr id="8" name="Rectangle 2"/>
            <p:cNvSpPr/>
            <p:nvPr userDrawn="1"/>
          </p:nvSpPr>
          <p:spPr>
            <a:xfrm>
              <a:off x="7594744" y="-17945"/>
              <a:ext cx="1131855" cy="1681018"/>
            </a:xfrm>
            <a:custGeom>
              <a:avLst/>
              <a:gdLst>
                <a:gd name="connsiteX0" fmla="*/ 0 w 1131855"/>
                <a:gd name="connsiteY0" fmla="*/ 0 h 1681018"/>
                <a:gd name="connsiteX1" fmla="*/ 1131855 w 1131855"/>
                <a:gd name="connsiteY1" fmla="*/ 0 h 1681018"/>
                <a:gd name="connsiteX2" fmla="*/ 1131855 w 1131855"/>
                <a:gd name="connsiteY2" fmla="*/ 1681018 h 1681018"/>
                <a:gd name="connsiteX3" fmla="*/ 0 w 1131855"/>
                <a:gd name="connsiteY3" fmla="*/ 1681018 h 1681018"/>
                <a:gd name="connsiteX4" fmla="*/ 0 w 1131855"/>
                <a:gd name="connsiteY4" fmla="*/ 0 h 1681018"/>
                <a:gd name="connsiteX0" fmla="*/ 0 w 1131855"/>
                <a:gd name="connsiteY0" fmla="*/ 0 h 1682025"/>
                <a:gd name="connsiteX1" fmla="*/ 1131855 w 1131855"/>
                <a:gd name="connsiteY1" fmla="*/ 0 h 1682025"/>
                <a:gd name="connsiteX2" fmla="*/ 1131855 w 1131855"/>
                <a:gd name="connsiteY2" fmla="*/ 1681018 h 1682025"/>
                <a:gd name="connsiteX3" fmla="*/ 587185 w 1131855"/>
                <a:gd name="connsiteY3" fmla="*/ 1682025 h 1682025"/>
                <a:gd name="connsiteX4" fmla="*/ 0 w 1131855"/>
                <a:gd name="connsiteY4" fmla="*/ 1681018 h 1682025"/>
                <a:gd name="connsiteX5" fmla="*/ 0 w 1131855"/>
                <a:gd name="connsiteY5" fmla="*/ 0 h 1682025"/>
                <a:gd name="connsiteX0" fmla="*/ 0 w 1131855"/>
                <a:gd name="connsiteY0" fmla="*/ 0 h 1681018"/>
                <a:gd name="connsiteX1" fmla="*/ 1131855 w 1131855"/>
                <a:gd name="connsiteY1" fmla="*/ 0 h 1681018"/>
                <a:gd name="connsiteX2" fmla="*/ 1131855 w 1131855"/>
                <a:gd name="connsiteY2" fmla="*/ 1681018 h 1681018"/>
                <a:gd name="connsiteX3" fmla="*/ 587185 w 1131855"/>
                <a:gd name="connsiteY3" fmla="*/ 1500011 h 1681018"/>
                <a:gd name="connsiteX4" fmla="*/ 0 w 1131855"/>
                <a:gd name="connsiteY4" fmla="*/ 1681018 h 1681018"/>
                <a:gd name="connsiteX5" fmla="*/ 0 w 1131855"/>
                <a:gd name="connsiteY5" fmla="*/ 0 h 16810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131855" h="1681018">
                  <a:moveTo>
                    <a:pt x="0" y="0"/>
                  </a:moveTo>
                  <a:lnTo>
                    <a:pt x="1131855" y="0"/>
                  </a:lnTo>
                  <a:lnTo>
                    <a:pt x="1131855" y="1681018"/>
                  </a:lnTo>
                  <a:lnTo>
                    <a:pt x="587185" y="1500011"/>
                  </a:lnTo>
                  <a:lnTo>
                    <a:pt x="0" y="168101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1783BC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9" name="Picture 8"/>
            <p:cNvPicPr>
              <a:picLocks noChangeAspect="1"/>
            </p:cNvPicPr>
            <p:nvPr userDrawn="1"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730836" y="428451"/>
              <a:ext cx="856038" cy="856039"/>
            </a:xfrm>
            <a:prstGeom prst="rect">
              <a:avLst/>
            </a:prstGeom>
          </p:spPr>
        </p:pic>
      </p:grpSp>
      <p:sp>
        <p:nvSpPr>
          <p:cNvPr id="11" name="Slide Number Placeholder 5"/>
          <p:cNvSpPr>
            <a:spLocks noGrp="1"/>
          </p:cNvSpPr>
          <p:nvPr>
            <p:ph type="sldNum" sz="quarter" idx="4294967295"/>
          </p:nvPr>
        </p:nvSpPr>
        <p:spPr>
          <a:xfrm>
            <a:off x="8400515" y="6356351"/>
            <a:ext cx="52503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bg1">
                    <a:lumMod val="65000"/>
                  </a:schemeClr>
                </a:solidFill>
                <a:latin typeface="+mn-lt"/>
              </a:defRPr>
            </a:lvl1pPr>
          </a:lstStyle>
          <a:p>
            <a:fld id="{FEFE4845-57A5-40EB-84A4-0DF613406E24}" type="slidenum">
              <a:rPr lang="en-US" smtClean="0"/>
              <a:pPr/>
              <a:t>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7692971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Report Publication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8649" y="1663072"/>
            <a:ext cx="4629151" cy="4830738"/>
          </a:xfrm>
        </p:spPr>
        <p:txBody>
          <a:bodyPr>
            <a:noAutofit/>
          </a:bodyPr>
          <a:lstStyle/>
          <a:p>
            <a:pPr marL="342900" lvl="1" indent="-342900">
              <a:lnSpc>
                <a:spcPct val="110000"/>
              </a:lnSpc>
              <a:spcAft>
                <a:spcPts val="1200"/>
              </a:spcAft>
              <a:buFont typeface="Wingdings" panose="05000000000000000000" pitchFamily="2" charset="2"/>
              <a:buChar char="ü"/>
            </a:pPr>
            <a:r>
              <a:rPr lang="en-US" sz="1900" dirty="0"/>
              <a:t>Audit reports are published on our website.</a:t>
            </a:r>
          </a:p>
          <a:p>
            <a:pPr marL="342900" lvl="1" indent="-342900">
              <a:lnSpc>
                <a:spcPct val="110000"/>
              </a:lnSpc>
              <a:spcAft>
                <a:spcPts val="1200"/>
              </a:spcAft>
              <a:buFont typeface="Wingdings" panose="05000000000000000000" pitchFamily="2" charset="2"/>
              <a:buChar char="ü"/>
            </a:pPr>
            <a:r>
              <a:rPr lang="en-US" sz="1900" dirty="0"/>
              <a:t>Sign up to be notified by email when audit reports are posted to our website: </a:t>
            </a:r>
          </a:p>
          <a:p>
            <a:pPr marL="344488" lvl="1" indent="0">
              <a:lnSpc>
                <a:spcPct val="110000"/>
              </a:lnSpc>
              <a:spcAft>
                <a:spcPts val="1200"/>
              </a:spcAft>
              <a:buNone/>
            </a:pPr>
            <a:r>
              <a:rPr lang="en-US" sz="1900" u="sng" dirty="0">
                <a:hlinkClick r:id="rId3"/>
              </a:rPr>
              <a:t>https://sao.wa.gov/about- </a:t>
            </a:r>
            <a:r>
              <a:rPr lang="en-US" sz="1900" u="sng" dirty="0" err="1">
                <a:hlinkClick r:id="rId3"/>
              </a:rPr>
              <a:t>sao</a:t>
            </a:r>
            <a:r>
              <a:rPr lang="en-US" sz="1900" u="sng" dirty="0">
                <a:hlinkClick r:id="rId3"/>
              </a:rPr>
              <a:t>/sign-up-for-news-alerts/</a:t>
            </a:r>
            <a:r>
              <a:rPr lang="en-US" sz="1900" u="sng" dirty="0"/>
              <a:t>  </a:t>
            </a:r>
            <a:endParaRPr lang="en-US" sz="1900" b="1" dirty="0"/>
          </a:p>
          <a:p>
            <a:pPr marL="0" lvl="1" indent="0">
              <a:lnSpc>
                <a:spcPct val="110000"/>
              </a:lnSpc>
              <a:spcAft>
                <a:spcPts val="600"/>
              </a:spcAft>
              <a:buNone/>
            </a:pPr>
            <a:r>
              <a:rPr lang="en-US" sz="1900" b="1" dirty="0"/>
              <a:t>Audit Survey</a:t>
            </a:r>
            <a:endParaRPr lang="en-US" sz="1900" dirty="0"/>
          </a:p>
          <a:p>
            <a:pPr marL="0" lvl="1" indent="0">
              <a:lnSpc>
                <a:spcPct val="110000"/>
              </a:lnSpc>
              <a:spcAft>
                <a:spcPts val="1200"/>
              </a:spcAft>
              <a:buNone/>
            </a:pPr>
            <a:r>
              <a:rPr lang="en-US" sz="1900" dirty="0"/>
              <a:t>When your report is released, you will receive an audit survey from us. </a:t>
            </a:r>
            <a:br>
              <a:rPr lang="en-US" sz="1900" dirty="0"/>
            </a:br>
            <a:r>
              <a:rPr lang="en-US" sz="1900" dirty="0"/>
              <a:t>We value your opinions on our </a:t>
            </a:r>
            <a:br>
              <a:rPr lang="en-US" sz="1900" dirty="0"/>
            </a:br>
            <a:r>
              <a:rPr lang="en-US" sz="1900" dirty="0"/>
              <a:t>audit services and hope you </a:t>
            </a:r>
            <a:br>
              <a:rPr lang="en-US" sz="1900" dirty="0"/>
            </a:br>
            <a:r>
              <a:rPr lang="en-US" sz="1900" dirty="0"/>
              <a:t>provide feedback.</a:t>
            </a:r>
          </a:p>
        </p:txBody>
      </p:sp>
      <p:grpSp>
        <p:nvGrpSpPr>
          <p:cNvPr id="6" name="Group 5"/>
          <p:cNvGrpSpPr/>
          <p:nvPr/>
        </p:nvGrpSpPr>
        <p:grpSpPr>
          <a:xfrm>
            <a:off x="7594744" y="-17945"/>
            <a:ext cx="1131855" cy="1681018"/>
            <a:chOff x="7594744" y="-17945"/>
            <a:chExt cx="1131855" cy="1681018"/>
          </a:xfrm>
        </p:grpSpPr>
        <p:sp>
          <p:nvSpPr>
            <p:cNvPr id="8" name="Rectangle 2"/>
            <p:cNvSpPr/>
            <p:nvPr userDrawn="1"/>
          </p:nvSpPr>
          <p:spPr>
            <a:xfrm>
              <a:off x="7594744" y="-17945"/>
              <a:ext cx="1131855" cy="1681018"/>
            </a:xfrm>
            <a:custGeom>
              <a:avLst/>
              <a:gdLst>
                <a:gd name="connsiteX0" fmla="*/ 0 w 1131855"/>
                <a:gd name="connsiteY0" fmla="*/ 0 h 1681018"/>
                <a:gd name="connsiteX1" fmla="*/ 1131855 w 1131855"/>
                <a:gd name="connsiteY1" fmla="*/ 0 h 1681018"/>
                <a:gd name="connsiteX2" fmla="*/ 1131855 w 1131855"/>
                <a:gd name="connsiteY2" fmla="*/ 1681018 h 1681018"/>
                <a:gd name="connsiteX3" fmla="*/ 0 w 1131855"/>
                <a:gd name="connsiteY3" fmla="*/ 1681018 h 1681018"/>
                <a:gd name="connsiteX4" fmla="*/ 0 w 1131855"/>
                <a:gd name="connsiteY4" fmla="*/ 0 h 1681018"/>
                <a:gd name="connsiteX0" fmla="*/ 0 w 1131855"/>
                <a:gd name="connsiteY0" fmla="*/ 0 h 1682025"/>
                <a:gd name="connsiteX1" fmla="*/ 1131855 w 1131855"/>
                <a:gd name="connsiteY1" fmla="*/ 0 h 1682025"/>
                <a:gd name="connsiteX2" fmla="*/ 1131855 w 1131855"/>
                <a:gd name="connsiteY2" fmla="*/ 1681018 h 1682025"/>
                <a:gd name="connsiteX3" fmla="*/ 587185 w 1131855"/>
                <a:gd name="connsiteY3" fmla="*/ 1682025 h 1682025"/>
                <a:gd name="connsiteX4" fmla="*/ 0 w 1131855"/>
                <a:gd name="connsiteY4" fmla="*/ 1681018 h 1682025"/>
                <a:gd name="connsiteX5" fmla="*/ 0 w 1131855"/>
                <a:gd name="connsiteY5" fmla="*/ 0 h 1682025"/>
                <a:gd name="connsiteX0" fmla="*/ 0 w 1131855"/>
                <a:gd name="connsiteY0" fmla="*/ 0 h 1681018"/>
                <a:gd name="connsiteX1" fmla="*/ 1131855 w 1131855"/>
                <a:gd name="connsiteY1" fmla="*/ 0 h 1681018"/>
                <a:gd name="connsiteX2" fmla="*/ 1131855 w 1131855"/>
                <a:gd name="connsiteY2" fmla="*/ 1681018 h 1681018"/>
                <a:gd name="connsiteX3" fmla="*/ 587185 w 1131855"/>
                <a:gd name="connsiteY3" fmla="*/ 1500011 h 1681018"/>
                <a:gd name="connsiteX4" fmla="*/ 0 w 1131855"/>
                <a:gd name="connsiteY4" fmla="*/ 1681018 h 1681018"/>
                <a:gd name="connsiteX5" fmla="*/ 0 w 1131855"/>
                <a:gd name="connsiteY5" fmla="*/ 0 h 16810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131855" h="1681018">
                  <a:moveTo>
                    <a:pt x="0" y="0"/>
                  </a:moveTo>
                  <a:lnTo>
                    <a:pt x="1131855" y="0"/>
                  </a:lnTo>
                  <a:lnTo>
                    <a:pt x="1131855" y="1681018"/>
                  </a:lnTo>
                  <a:lnTo>
                    <a:pt x="587185" y="1500011"/>
                  </a:lnTo>
                  <a:lnTo>
                    <a:pt x="0" y="168101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1783BC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9" name="Picture 8"/>
            <p:cNvPicPr>
              <a:picLocks noChangeAspect="1"/>
            </p:cNvPicPr>
            <p:nvPr userDrawn="1"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730836" y="428451"/>
              <a:ext cx="856038" cy="856039"/>
            </a:xfrm>
            <a:prstGeom prst="rect">
              <a:avLst/>
            </a:prstGeom>
          </p:spPr>
        </p:pic>
      </p:grpSp>
      <p:sp>
        <p:nvSpPr>
          <p:cNvPr id="10" name="Slide Number Placeholder 5"/>
          <p:cNvSpPr>
            <a:spLocks noGrp="1"/>
          </p:cNvSpPr>
          <p:nvPr>
            <p:ph type="sldNum" sz="quarter" idx="4294967295"/>
          </p:nvPr>
        </p:nvSpPr>
        <p:spPr>
          <a:xfrm>
            <a:off x="8400515" y="6356351"/>
            <a:ext cx="52503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bg1">
                    <a:lumMod val="65000"/>
                  </a:schemeClr>
                </a:solidFill>
                <a:latin typeface="+mn-lt"/>
              </a:defRPr>
            </a:lvl1pPr>
          </a:lstStyle>
          <a:p>
            <a:fld id="{FEFE4845-57A5-40EB-84A4-0DF613406E24}" type="slidenum">
              <a:rPr lang="en-US" smtClean="0"/>
              <a:pPr/>
              <a:t>8</a:t>
            </a:fld>
            <a:endParaRPr lang="en-US" dirty="0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rot="490951">
            <a:off x="5273321" y="1859053"/>
            <a:ext cx="3264074" cy="4256896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45833822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DAC90A-F407-4469-8C6B-25752938479A}" type="slidenum">
              <a:rPr lang="en-US" smtClean="0"/>
              <a:pPr/>
              <a:t>9</a:t>
            </a:fld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1"/>
            <a:ext cx="9144001" cy="6858000"/>
          </a:xfrm>
          <a:prstGeom prst="rect">
            <a:avLst/>
          </a:prstGeom>
        </p:spPr>
      </p:pic>
      <p:sp>
        <p:nvSpPr>
          <p:cNvPr id="12" name="Rectangle 11"/>
          <p:cNvSpPr/>
          <p:nvPr/>
        </p:nvSpPr>
        <p:spPr>
          <a:xfrm>
            <a:off x="-1" y="0"/>
            <a:ext cx="7096132" cy="6858000"/>
          </a:xfrm>
          <a:prstGeom prst="rect">
            <a:avLst/>
          </a:prstGeom>
          <a:solidFill>
            <a:schemeClr val="bg1">
              <a:alpha val="7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accent2"/>
              </a:solidFill>
            </a:endParaRPr>
          </a:p>
        </p:txBody>
      </p:sp>
      <p:sp>
        <p:nvSpPr>
          <p:cNvPr id="11" name="Title 1"/>
          <p:cNvSpPr>
            <a:spLocks noGrp="1"/>
          </p:cNvSpPr>
          <p:nvPr>
            <p:ph type="title"/>
          </p:nvPr>
        </p:nvSpPr>
        <p:spPr>
          <a:xfrm>
            <a:off x="-498614" y="1"/>
            <a:ext cx="9642614" cy="1117600"/>
          </a:xfrm>
        </p:spPr>
        <p:txBody>
          <a:bodyPr>
            <a:normAutofit/>
          </a:bodyPr>
          <a:lstStyle/>
          <a:p>
            <a:pPr algn="ctr"/>
            <a:r>
              <a:rPr lang="en-US" b="1" dirty="0"/>
              <a:t>Thank You!</a:t>
            </a:r>
          </a:p>
        </p:txBody>
      </p:sp>
      <p:grpSp>
        <p:nvGrpSpPr>
          <p:cNvPr id="8" name="Group 7"/>
          <p:cNvGrpSpPr/>
          <p:nvPr/>
        </p:nvGrpSpPr>
        <p:grpSpPr>
          <a:xfrm>
            <a:off x="7594744" y="-17945"/>
            <a:ext cx="1131855" cy="1681018"/>
            <a:chOff x="7594744" y="-17945"/>
            <a:chExt cx="1131855" cy="1681018"/>
          </a:xfrm>
        </p:grpSpPr>
        <p:sp>
          <p:nvSpPr>
            <p:cNvPr id="9" name="Rectangle 2"/>
            <p:cNvSpPr/>
            <p:nvPr userDrawn="1"/>
          </p:nvSpPr>
          <p:spPr>
            <a:xfrm>
              <a:off x="7594744" y="-17945"/>
              <a:ext cx="1131855" cy="1681018"/>
            </a:xfrm>
            <a:custGeom>
              <a:avLst/>
              <a:gdLst>
                <a:gd name="connsiteX0" fmla="*/ 0 w 1131855"/>
                <a:gd name="connsiteY0" fmla="*/ 0 h 1681018"/>
                <a:gd name="connsiteX1" fmla="*/ 1131855 w 1131855"/>
                <a:gd name="connsiteY1" fmla="*/ 0 h 1681018"/>
                <a:gd name="connsiteX2" fmla="*/ 1131855 w 1131855"/>
                <a:gd name="connsiteY2" fmla="*/ 1681018 h 1681018"/>
                <a:gd name="connsiteX3" fmla="*/ 0 w 1131855"/>
                <a:gd name="connsiteY3" fmla="*/ 1681018 h 1681018"/>
                <a:gd name="connsiteX4" fmla="*/ 0 w 1131855"/>
                <a:gd name="connsiteY4" fmla="*/ 0 h 1681018"/>
                <a:gd name="connsiteX0" fmla="*/ 0 w 1131855"/>
                <a:gd name="connsiteY0" fmla="*/ 0 h 1682025"/>
                <a:gd name="connsiteX1" fmla="*/ 1131855 w 1131855"/>
                <a:gd name="connsiteY1" fmla="*/ 0 h 1682025"/>
                <a:gd name="connsiteX2" fmla="*/ 1131855 w 1131855"/>
                <a:gd name="connsiteY2" fmla="*/ 1681018 h 1682025"/>
                <a:gd name="connsiteX3" fmla="*/ 587185 w 1131855"/>
                <a:gd name="connsiteY3" fmla="*/ 1682025 h 1682025"/>
                <a:gd name="connsiteX4" fmla="*/ 0 w 1131855"/>
                <a:gd name="connsiteY4" fmla="*/ 1681018 h 1682025"/>
                <a:gd name="connsiteX5" fmla="*/ 0 w 1131855"/>
                <a:gd name="connsiteY5" fmla="*/ 0 h 1682025"/>
                <a:gd name="connsiteX0" fmla="*/ 0 w 1131855"/>
                <a:gd name="connsiteY0" fmla="*/ 0 h 1681018"/>
                <a:gd name="connsiteX1" fmla="*/ 1131855 w 1131855"/>
                <a:gd name="connsiteY1" fmla="*/ 0 h 1681018"/>
                <a:gd name="connsiteX2" fmla="*/ 1131855 w 1131855"/>
                <a:gd name="connsiteY2" fmla="*/ 1681018 h 1681018"/>
                <a:gd name="connsiteX3" fmla="*/ 587185 w 1131855"/>
                <a:gd name="connsiteY3" fmla="*/ 1500011 h 1681018"/>
                <a:gd name="connsiteX4" fmla="*/ 0 w 1131855"/>
                <a:gd name="connsiteY4" fmla="*/ 1681018 h 1681018"/>
                <a:gd name="connsiteX5" fmla="*/ 0 w 1131855"/>
                <a:gd name="connsiteY5" fmla="*/ 0 h 16810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131855" h="1681018">
                  <a:moveTo>
                    <a:pt x="0" y="0"/>
                  </a:moveTo>
                  <a:lnTo>
                    <a:pt x="1131855" y="0"/>
                  </a:lnTo>
                  <a:lnTo>
                    <a:pt x="1131855" y="1681018"/>
                  </a:lnTo>
                  <a:lnTo>
                    <a:pt x="587185" y="1500011"/>
                  </a:lnTo>
                  <a:lnTo>
                    <a:pt x="0" y="168101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1783BC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10" name="Picture 9"/>
            <p:cNvPicPr>
              <a:picLocks noChangeAspect="1"/>
            </p:cNvPicPr>
            <p:nvPr userDrawn="1"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730836" y="428451"/>
              <a:ext cx="856038" cy="856039"/>
            </a:xfrm>
            <a:prstGeom prst="rect">
              <a:avLst/>
            </a:prstGeom>
          </p:spPr>
        </p:pic>
      </p:grpSp>
      <p:sp>
        <p:nvSpPr>
          <p:cNvPr id="6" name="Rounded Rectangle 5"/>
          <p:cNvSpPr/>
          <p:nvPr/>
        </p:nvSpPr>
        <p:spPr>
          <a:xfrm>
            <a:off x="335280" y="3993516"/>
            <a:ext cx="8473440" cy="2727960"/>
          </a:xfrm>
          <a:prstGeom prst="roundRect">
            <a:avLst/>
          </a:prstGeom>
          <a:solidFill>
            <a:srgbClr val="D6E1F1">
              <a:alpha val="83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chemeClr val="tx1"/>
                </a:solidFill>
              </a:rPr>
              <a:t>We thank the Authority officials and staff for timely communications throughout the audit process.</a:t>
            </a:r>
          </a:p>
          <a:p>
            <a:pPr marL="342900" lvl="0" indent="-342900"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chemeClr val="tx1"/>
                </a:solidFill>
              </a:rPr>
              <a:t>In particular, we would like to thank Lori Bevier, Audit Liaison, for her work ensuring the efficiency of the audit process.</a:t>
            </a:r>
            <a:endParaRPr lang="en-US" sz="2000" dirty="0">
              <a:solidFill>
                <a:schemeClr val="tx1"/>
              </a:solidFill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64349914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793" y="-17945"/>
            <a:ext cx="9144793" cy="6858594"/>
          </a:xfrm>
          <a:prstGeom prst="rect">
            <a:avLst/>
          </a:prstGeom>
        </p:spPr>
      </p:pic>
      <p:sp>
        <p:nvSpPr>
          <p:cNvPr id="14" name="Rectangle 13"/>
          <p:cNvSpPr/>
          <p:nvPr/>
        </p:nvSpPr>
        <p:spPr>
          <a:xfrm>
            <a:off x="29627" y="-17945"/>
            <a:ext cx="7088867" cy="6857998"/>
          </a:xfrm>
          <a:prstGeom prst="rect">
            <a:avLst/>
          </a:prstGeom>
          <a:solidFill>
            <a:schemeClr val="bg1">
              <a:alpha val="7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accent2"/>
              </a:solidFill>
            </a:endParaRP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4294967295"/>
          </p:nvPr>
        </p:nvSpPr>
        <p:spPr>
          <a:xfrm>
            <a:off x="8400515" y="6356351"/>
            <a:ext cx="52503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bg1">
                    <a:lumMod val="65000"/>
                  </a:schemeClr>
                </a:solidFill>
                <a:latin typeface="+mn-lt"/>
              </a:defRPr>
            </a:lvl1pPr>
          </a:lstStyle>
          <a:p>
            <a:fld id="{FEFE4845-57A5-40EB-84A4-0DF613406E24}" type="slidenum">
              <a:rPr lang="en-US" smtClean="0"/>
              <a:pPr/>
              <a:t>10</a:t>
            </a:fld>
            <a:endParaRPr lang="en-US" dirty="0"/>
          </a:p>
        </p:txBody>
      </p:sp>
      <p:grpSp>
        <p:nvGrpSpPr>
          <p:cNvPr id="10" name="Group 9"/>
          <p:cNvGrpSpPr/>
          <p:nvPr/>
        </p:nvGrpSpPr>
        <p:grpSpPr>
          <a:xfrm>
            <a:off x="7594744" y="-17945"/>
            <a:ext cx="1131855" cy="1681018"/>
            <a:chOff x="7594744" y="-17945"/>
            <a:chExt cx="1131855" cy="1681018"/>
          </a:xfrm>
        </p:grpSpPr>
        <p:sp>
          <p:nvSpPr>
            <p:cNvPr id="11" name="Rectangle 2"/>
            <p:cNvSpPr/>
            <p:nvPr userDrawn="1"/>
          </p:nvSpPr>
          <p:spPr>
            <a:xfrm>
              <a:off x="7594744" y="-17945"/>
              <a:ext cx="1131855" cy="1681018"/>
            </a:xfrm>
            <a:custGeom>
              <a:avLst/>
              <a:gdLst>
                <a:gd name="connsiteX0" fmla="*/ 0 w 1131855"/>
                <a:gd name="connsiteY0" fmla="*/ 0 h 1681018"/>
                <a:gd name="connsiteX1" fmla="*/ 1131855 w 1131855"/>
                <a:gd name="connsiteY1" fmla="*/ 0 h 1681018"/>
                <a:gd name="connsiteX2" fmla="*/ 1131855 w 1131855"/>
                <a:gd name="connsiteY2" fmla="*/ 1681018 h 1681018"/>
                <a:gd name="connsiteX3" fmla="*/ 0 w 1131855"/>
                <a:gd name="connsiteY3" fmla="*/ 1681018 h 1681018"/>
                <a:gd name="connsiteX4" fmla="*/ 0 w 1131855"/>
                <a:gd name="connsiteY4" fmla="*/ 0 h 1681018"/>
                <a:gd name="connsiteX0" fmla="*/ 0 w 1131855"/>
                <a:gd name="connsiteY0" fmla="*/ 0 h 1682025"/>
                <a:gd name="connsiteX1" fmla="*/ 1131855 w 1131855"/>
                <a:gd name="connsiteY1" fmla="*/ 0 h 1682025"/>
                <a:gd name="connsiteX2" fmla="*/ 1131855 w 1131855"/>
                <a:gd name="connsiteY2" fmla="*/ 1681018 h 1682025"/>
                <a:gd name="connsiteX3" fmla="*/ 587185 w 1131855"/>
                <a:gd name="connsiteY3" fmla="*/ 1682025 h 1682025"/>
                <a:gd name="connsiteX4" fmla="*/ 0 w 1131855"/>
                <a:gd name="connsiteY4" fmla="*/ 1681018 h 1682025"/>
                <a:gd name="connsiteX5" fmla="*/ 0 w 1131855"/>
                <a:gd name="connsiteY5" fmla="*/ 0 h 1682025"/>
                <a:gd name="connsiteX0" fmla="*/ 0 w 1131855"/>
                <a:gd name="connsiteY0" fmla="*/ 0 h 1681018"/>
                <a:gd name="connsiteX1" fmla="*/ 1131855 w 1131855"/>
                <a:gd name="connsiteY1" fmla="*/ 0 h 1681018"/>
                <a:gd name="connsiteX2" fmla="*/ 1131855 w 1131855"/>
                <a:gd name="connsiteY2" fmla="*/ 1681018 h 1681018"/>
                <a:gd name="connsiteX3" fmla="*/ 587185 w 1131855"/>
                <a:gd name="connsiteY3" fmla="*/ 1500011 h 1681018"/>
                <a:gd name="connsiteX4" fmla="*/ 0 w 1131855"/>
                <a:gd name="connsiteY4" fmla="*/ 1681018 h 1681018"/>
                <a:gd name="connsiteX5" fmla="*/ 0 w 1131855"/>
                <a:gd name="connsiteY5" fmla="*/ 0 h 16810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131855" h="1681018">
                  <a:moveTo>
                    <a:pt x="0" y="0"/>
                  </a:moveTo>
                  <a:lnTo>
                    <a:pt x="1131855" y="0"/>
                  </a:lnTo>
                  <a:lnTo>
                    <a:pt x="1131855" y="1681018"/>
                  </a:lnTo>
                  <a:lnTo>
                    <a:pt x="587185" y="1500011"/>
                  </a:lnTo>
                  <a:lnTo>
                    <a:pt x="0" y="168101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1783BC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730836" y="428451"/>
              <a:ext cx="856038" cy="856039"/>
            </a:xfrm>
            <a:prstGeom prst="rect">
              <a:avLst/>
            </a:prstGeom>
          </p:spPr>
        </p:pic>
      </p:grpSp>
      <p:sp>
        <p:nvSpPr>
          <p:cNvPr id="2" name="TextBox 1"/>
          <p:cNvSpPr txBox="1"/>
          <p:nvPr/>
        </p:nvSpPr>
        <p:spPr>
          <a:xfrm>
            <a:off x="320842" y="428451"/>
            <a:ext cx="5217809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800" dirty="0">
                <a:latin typeface="+mj-lt"/>
              </a:rPr>
              <a:t>Questions?</a:t>
            </a:r>
          </a:p>
        </p:txBody>
      </p:sp>
      <p:sp>
        <p:nvSpPr>
          <p:cNvPr id="9" name="Content Placeholder 2"/>
          <p:cNvSpPr txBox="1">
            <a:spLocks/>
          </p:cNvSpPr>
          <p:nvPr/>
        </p:nvSpPr>
        <p:spPr>
          <a:xfrm>
            <a:off x="283000" y="4894093"/>
            <a:ext cx="4748463" cy="146225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spcAft>
                <a:spcPts val="1200"/>
              </a:spcAft>
              <a:buClr>
                <a:schemeClr val="tx1">
                  <a:lumMod val="50000"/>
                  <a:lumOff val="50000"/>
                </a:schemeClr>
              </a:buClr>
              <a:buSzPct val="85000"/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Gill Sans MT" panose="020B0502020104020203" pitchFamily="34" charset="0"/>
                <a:ea typeface="+mn-ea"/>
                <a:cs typeface="+mn-cs"/>
              </a:defRPr>
            </a:lvl1pPr>
            <a:lvl2pPr marL="461963" indent="-231775" algn="l" defTabSz="914400" rtl="0" eaLnBrk="1" latinLnBrk="0" hangingPunct="1">
              <a:lnSpc>
                <a:spcPct val="90000"/>
              </a:lnSpc>
              <a:spcBef>
                <a:spcPts val="500"/>
              </a:spcBef>
              <a:spcAft>
                <a:spcPts val="1200"/>
              </a:spcAft>
              <a:buClr>
                <a:schemeClr val="tx1">
                  <a:lumMod val="50000"/>
                  <a:lumOff val="50000"/>
                </a:schemeClr>
              </a:buClr>
              <a:buSzPct val="85000"/>
              <a:buFont typeface="Wingdings" panose="05000000000000000000" pitchFamily="2" charset="2"/>
              <a:buChar char="ü"/>
              <a:defRPr sz="2000" kern="1200">
                <a:solidFill>
                  <a:schemeClr val="tx1"/>
                </a:solidFill>
                <a:latin typeface="Gill Sans MT" panose="020B0502020104020203" pitchFamily="34" charset="0"/>
                <a:ea typeface="+mn-ea"/>
                <a:cs typeface="+mn-cs"/>
              </a:defRPr>
            </a:lvl2pPr>
            <a:lvl3pPr marL="684213" indent="-222250" algn="l" defTabSz="914400" rtl="0" eaLnBrk="1" latinLnBrk="0" hangingPunct="1">
              <a:lnSpc>
                <a:spcPct val="90000"/>
              </a:lnSpc>
              <a:spcBef>
                <a:spcPts val="500"/>
              </a:spcBef>
              <a:spcAft>
                <a:spcPts val="1200"/>
              </a:spcAft>
              <a:buClr>
                <a:schemeClr val="tx1">
                  <a:lumMod val="50000"/>
                  <a:lumOff val="50000"/>
                </a:schemeClr>
              </a:buClr>
              <a:buSzPct val="75000"/>
              <a:buFont typeface="Courier New" panose="02070309020205020404" pitchFamily="49" charset="0"/>
              <a:buChar char="o"/>
              <a:defRPr sz="1800" kern="1200">
                <a:solidFill>
                  <a:schemeClr val="tx1"/>
                </a:solidFill>
                <a:latin typeface="Gill Sans MT" panose="020B0502020104020203" pitchFamily="34" charset="0"/>
                <a:ea typeface="+mn-ea"/>
                <a:cs typeface="+mn-cs"/>
              </a:defRPr>
            </a:lvl3pPr>
            <a:lvl4pPr marL="914400" indent="-230188" algn="l" defTabSz="914400" rtl="0" eaLnBrk="1" latinLnBrk="0" hangingPunct="1">
              <a:lnSpc>
                <a:spcPct val="90000"/>
              </a:lnSpc>
              <a:spcBef>
                <a:spcPts val="500"/>
              </a:spcBef>
              <a:spcAft>
                <a:spcPts val="1200"/>
              </a:spcAft>
              <a:buClr>
                <a:schemeClr val="tx1">
                  <a:lumMod val="50000"/>
                  <a:lumOff val="50000"/>
                </a:schemeClr>
              </a:buClr>
              <a:buSzPct val="75000"/>
              <a:buFont typeface="Wingdings" panose="05000000000000000000" pitchFamily="2" charset="2"/>
              <a:buChar char="Ø"/>
              <a:defRPr sz="1800" kern="1200">
                <a:solidFill>
                  <a:schemeClr val="tx1"/>
                </a:solidFill>
                <a:latin typeface="Gill Sans MT" panose="020B0502020104020203" pitchFamily="34" charset="0"/>
                <a:ea typeface="+mn-ea"/>
                <a:cs typeface="+mn-cs"/>
              </a:defRPr>
            </a:lvl4pPr>
            <a:lvl5pPr marL="1144588" indent="-230188" algn="l" defTabSz="914400" rtl="0" eaLnBrk="1" latinLnBrk="0" hangingPunct="1">
              <a:lnSpc>
                <a:spcPct val="90000"/>
              </a:lnSpc>
              <a:spcBef>
                <a:spcPts val="500"/>
              </a:spcBef>
              <a:spcAft>
                <a:spcPts val="1200"/>
              </a:spcAft>
              <a:buClr>
                <a:schemeClr val="tx1">
                  <a:lumMod val="50000"/>
                  <a:lumOff val="50000"/>
                </a:schemeClr>
              </a:buClr>
              <a:buSzPct val="80000"/>
              <a:buFont typeface="Wingdings" panose="05000000000000000000" pitchFamily="2" charset="2"/>
              <a:buChar char="§"/>
              <a:defRPr sz="1600" kern="1200">
                <a:solidFill>
                  <a:schemeClr val="tx1"/>
                </a:solidFill>
                <a:latin typeface="Gill Sans MT" panose="020B0502020104020203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1" indent="0">
              <a:spcBef>
                <a:spcPts val="0"/>
              </a:spcBef>
              <a:spcAft>
                <a:spcPts val="1500"/>
              </a:spcAft>
              <a:buClr>
                <a:prstClr val="black">
                  <a:lumMod val="50000"/>
                  <a:lumOff val="50000"/>
                </a:prstClr>
              </a:buClr>
              <a:buNone/>
            </a:pPr>
            <a:r>
              <a:rPr lang="en-US" dirty="0">
                <a:solidFill>
                  <a:prstClr val="black"/>
                </a:solidFill>
                <a:latin typeface="Calibri" panose="020F0502020204030204"/>
              </a:rPr>
              <a:t>Contact Joseph Simmons, Program Manager</a:t>
            </a:r>
          </a:p>
          <a:p>
            <a:pPr marL="0" lvl="1" indent="0">
              <a:spcBef>
                <a:spcPts val="0"/>
              </a:spcBef>
              <a:spcAft>
                <a:spcPts val="1500"/>
              </a:spcAft>
              <a:buClr>
                <a:prstClr val="black">
                  <a:lumMod val="50000"/>
                  <a:lumOff val="50000"/>
                </a:prstClr>
              </a:buClr>
              <a:buNone/>
            </a:pPr>
            <a:r>
              <a:rPr lang="en-US" dirty="0">
                <a:solidFill>
                  <a:srgbClr val="834B7E"/>
                </a:solidFill>
                <a:latin typeface="Calibri" panose="020F0502020204030204"/>
                <a:hlinkClick r:id="rId5"/>
              </a:rPr>
              <a:t>Joseph.Simmons@sao.wa.gov</a:t>
            </a:r>
            <a:r>
              <a:rPr lang="en-US" dirty="0">
                <a:solidFill>
                  <a:srgbClr val="834B7E"/>
                </a:solidFill>
                <a:latin typeface="Calibri" panose="020F0502020204030204"/>
              </a:rPr>
              <a:t> </a:t>
            </a:r>
            <a:endParaRPr lang="en-US" dirty="0">
              <a:solidFill>
                <a:prstClr val="black"/>
              </a:solidFill>
              <a:latin typeface="Calibri" panose="020F0502020204030204"/>
            </a:endParaRPr>
          </a:p>
          <a:p>
            <a:pPr marL="0" lvl="1" indent="0">
              <a:spcBef>
                <a:spcPts val="0"/>
              </a:spcBef>
              <a:spcAft>
                <a:spcPts val="1500"/>
              </a:spcAft>
              <a:buClr>
                <a:prstClr val="black">
                  <a:lumMod val="50000"/>
                  <a:lumOff val="50000"/>
                </a:prstClr>
              </a:buClr>
              <a:buNone/>
            </a:pPr>
            <a:r>
              <a:rPr lang="en-US" dirty="0">
                <a:latin typeface="Calibri" panose="020F0502020204030204"/>
              </a:rPr>
              <a:t>(206) 613-7628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576957" y="1875001"/>
            <a:ext cx="2705578" cy="2705578"/>
          </a:xfrm>
          <a:prstGeom prst="rect">
            <a:avLst/>
          </a:prstGeom>
        </p:spPr>
      </p:pic>
      <p:sp>
        <p:nvSpPr>
          <p:cNvPr id="13" name="Slide Number Placeholder 1"/>
          <p:cNvSpPr>
            <a:spLocks noGrp="1"/>
          </p:cNvSpPr>
          <p:nvPr>
            <p:ph type="sldNum" sz="quarter" idx="12"/>
          </p:nvPr>
        </p:nvSpPr>
        <p:spPr>
          <a:xfrm>
            <a:off x="6457950" y="6356351"/>
            <a:ext cx="2057400" cy="365125"/>
          </a:xfrm>
        </p:spPr>
        <p:txBody>
          <a:bodyPr/>
          <a:lstStyle/>
          <a:p>
            <a:fld id="{FADAC90A-F407-4469-8C6B-25752938479A}" type="slidenum">
              <a:rPr lang="en-US" smtClean="0"/>
              <a:pPr/>
              <a:t>10</a:t>
            </a:fld>
            <a:endParaRPr lang="en-US" dirty="0"/>
          </a:p>
        </p:txBody>
      </p:sp>
      <p:sp>
        <p:nvSpPr>
          <p:cNvPr id="15" name="Slide Number Placeholder 1"/>
          <p:cNvSpPr txBox="1">
            <a:spLocks/>
          </p:cNvSpPr>
          <p:nvPr/>
        </p:nvSpPr>
        <p:spPr>
          <a:xfrm>
            <a:off x="6610350" y="65087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4572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FADAC90A-F407-4469-8C6B-25752938479A}" type="slidenum">
              <a:rPr lang="en-US" smtClean="0"/>
              <a:pPr/>
              <a:t>10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2927411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Final xmlns="7723d88b-aecd-4d62-9614-c429aa84638e">false</Final>
    <Collection xmlns="7723d88b-aecd-4d62-9614-c429aa84638e" xsi:nil="true"/>
    <MeetingDate1 xmlns="7723d88b-aecd-4d62-9614-c429aa84638e" xsi:nil="true"/>
    <MeetingDate4 xmlns="7723d88b-aecd-4d62-9614-c429aa84638e" xsi:nil="true"/>
    <MeetingType2 xmlns="7723d88b-aecd-4d62-9614-c429aa84638e" xsi:nil="true"/>
    <DocumentSummaryDescription xmlns="7723d88b-aecd-4d62-9614-c429aa84638e" xsi:nil="true"/>
    <ActiveLibraryURL xmlns="4112bfed-6297-4c76-bd93-f21b9de9550d" xsi:nil="true"/>
    <MeetingDate2 xmlns="7723d88b-aecd-4d62-9614-c429aa84638e" xsi:nil="true"/>
    <MeetingType3 xmlns="7723d88b-aecd-4d62-9614-c429aa84638e" xsi:nil="true"/>
    <RetentionDesignation xmlns="7723d88b-aecd-4d62-9614-c429aa84638e" xsi:nil="true"/>
    <Public xmlns="7723d88b-aecd-4d62-9614-c429aa84638e">true</Public>
    <MeetingDate3 xmlns="7723d88b-aecd-4d62-9614-c429aa84638e" xsi:nil="true"/>
    <MeetingType4 xmlns="7723d88b-aecd-4d62-9614-c429aa84638e" xsi:nil="true"/>
    <RetentionTriggerDate xmlns="7723d88b-aecd-4d62-9614-c429aa84638e" xsi:nil="true"/>
    <PublishedDate1 xmlns="7723d88b-aecd-4d62-9614-c429aa84638e" xsi:nil="true"/>
    <RecordOwner xmlns="7723d88b-aecd-4d62-9614-c429aa84638e" xsi:nil="true"/>
    <DocumentAdditionalInformation xmlns="7723d88b-aecd-4d62-9614-c429aa84638e" xsi:nil="true"/>
    <Display xmlns="7723d88b-aecd-4d62-9614-c429aa84638e">true</Display>
    <RetentionTimePeriod xmlns="7723d88b-aecd-4d62-9614-c429aa84638e" xsi:nil="true"/>
    <DispositionAction xmlns="7723d88b-aecd-4d62-9614-c429aa84638e" xsi:nil="true"/>
    <MeetingType1 xmlns="7723d88b-aecd-4d62-9614-c429aa84638e" xsi:nil="true"/>
    <DanNumber xmlns="7723d88b-aecd-4d62-9614-c429aa84638e" xsi:nil="true"/>
    <DanTitle xmlns="7723d88b-aecd-4d62-9614-c429aa84638e" xsi:nil="true"/>
    <DataClassification xmlns="7723d88b-aecd-4d62-9614-c429aa84638e" xsi:nil="true"/>
    <PRDA_x0023_ xmlns="4112bfed-6297-4c76-bd93-f21b9de9550d" xsi:nil="true"/>
    <TaxCatchAll xmlns="c6b6fa1d-1a0a-4367-bc8e-8a0985d476e0" xsi:nil="true"/>
    <lcf76f155ced4ddcb4097134ff3c332f xmlns="4112bfed-6297-4c76-bd93-f21b9de9550d">
      <Terms xmlns="http://schemas.microsoft.com/office/infopath/2007/PartnerControls"/>
    </lcf76f155ced4ddcb4097134ff3c332f>
    <AttachmentValue xmlns="4112bfed-6297-4c76-bd93-f21b9de9550d" xsi:nil="true"/>
    <Content_x0020_Type_x0020_Text xmlns="4112bfed-6297-4c76-bd93-f21b9de9550d">Agendas</Content_x0020_Type_x0020_Text>
  </documentManagement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Agendas" ma:contentTypeID="0x010100289001A237C67D43B0F4AA263C333D630B00F74047483A90AD458292192B42244381" ma:contentTypeVersion="58" ma:contentTypeDescription="" ma:contentTypeScope="" ma:versionID="1c6c84a2bcab7099da5534d53384c762">
  <xsd:schema xmlns:xsd="http://www.w3.org/2001/XMLSchema" xmlns:xs="http://www.w3.org/2001/XMLSchema" xmlns:p="http://schemas.microsoft.com/office/2006/metadata/properties" xmlns:ns2="7723d88b-aecd-4d62-9614-c429aa84638e" xmlns:ns3="4112bfed-6297-4c76-bd93-f21b9de9550d" xmlns:ns4="c6b6fa1d-1a0a-4367-bc8e-8a0985d476e0" targetNamespace="http://schemas.microsoft.com/office/2006/metadata/properties" ma:root="true" ma:fieldsID="88b31e2d307019fa460832bbc1ed17e5" ns2:_="" ns3:_="" ns4:_="">
    <xsd:import namespace="7723d88b-aecd-4d62-9614-c429aa84638e"/>
    <xsd:import namespace="4112bfed-6297-4c76-bd93-f21b9de9550d"/>
    <xsd:import namespace="c6b6fa1d-1a0a-4367-bc8e-8a0985d476e0"/>
    <xsd:element name="properties">
      <xsd:complexType>
        <xsd:sequence>
          <xsd:element name="documentManagement">
            <xsd:complexType>
              <xsd:all>
                <xsd:element ref="ns2:Collection" minOccurs="0"/>
                <xsd:element ref="ns2:DanNumber" minOccurs="0"/>
                <xsd:element ref="ns2:DanTitle" minOccurs="0"/>
                <xsd:element ref="ns2:DataClassification" minOccurs="0"/>
                <xsd:element ref="ns2:DispositionAction" minOccurs="0"/>
                <xsd:element ref="ns2:MeetingDate1" minOccurs="0"/>
                <xsd:element ref="ns2:MeetingDate2" minOccurs="0"/>
                <xsd:element ref="ns2:MeetingDate3" minOccurs="0"/>
                <xsd:element ref="ns2:MeetingDate4" minOccurs="0"/>
                <xsd:element ref="ns2:MeetingType1" minOccurs="0"/>
                <xsd:element ref="ns2:MeetingType2" minOccurs="0"/>
                <xsd:element ref="ns2:MeetingType3" minOccurs="0"/>
                <xsd:element ref="ns2:MeetingType4" minOccurs="0"/>
                <xsd:element ref="ns2:RecordOwner" minOccurs="0"/>
                <xsd:element ref="ns2:RetentionDesignation" minOccurs="0"/>
                <xsd:element ref="ns2:RetentionTimePeriod" minOccurs="0"/>
                <xsd:element ref="ns2:RetentionTriggerDate" minOccurs="0"/>
                <xsd:element ref="ns2:DocumentAdditionalInformation" minOccurs="0"/>
                <xsd:element ref="ns2:DocumentSummaryDescription" minOccurs="0"/>
                <xsd:element ref="ns2:PublishedDate1" minOccurs="0"/>
                <xsd:element ref="ns3:MediaServiceMetadata" minOccurs="0"/>
                <xsd:element ref="ns3:MediaServiceFastMetadata" minOccurs="0"/>
                <xsd:element ref="ns2:Public" minOccurs="0"/>
                <xsd:element ref="ns2:Display" minOccurs="0"/>
                <xsd:element ref="ns2:Final" minOccurs="0"/>
                <xsd:element ref="ns3:MediaServiceAutoTags" minOccurs="0"/>
                <xsd:element ref="ns3:MediaServiceOCR" minOccurs="0"/>
                <xsd:element ref="ns3:ActiveLibraryURL" minOccurs="0"/>
                <xsd:element ref="ns3:MediaServiceAutoKeyPoints" minOccurs="0"/>
                <xsd:element ref="ns3:MediaServiceKeyPoints" minOccurs="0"/>
                <xsd:element ref="ns3:PRDA_x0023_" minOccurs="0"/>
                <xsd:element ref="ns3:lcf76f155ced4ddcb4097134ff3c332f" minOccurs="0"/>
                <xsd:element ref="ns4:TaxCatchAll" minOccurs="0"/>
                <xsd:element ref="ns3:MediaServiceGenerationTime" minOccurs="0"/>
                <xsd:element ref="ns3:MediaServiceEventHashCode" minOccurs="0"/>
                <xsd:element ref="ns3:Content_x0020_Type_x0020_Text" minOccurs="0"/>
                <xsd:element ref="ns3:AttachmentValue" minOccurs="0"/>
                <xsd:element ref="ns3:MediaServiceObjectDetectorVersion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723d88b-aecd-4d62-9614-c429aa84638e" elementFormDefault="qualified">
    <xsd:import namespace="http://schemas.microsoft.com/office/2006/documentManagement/types"/>
    <xsd:import namespace="http://schemas.microsoft.com/office/infopath/2007/PartnerControls"/>
    <xsd:element name="Collection" ma:index="2" nillable="true" ma:displayName="Collection" ma:internalName="Collection">
      <xsd:simpleType>
        <xsd:restriction base="dms:Text">
          <xsd:maxLength value="255"/>
        </xsd:restriction>
      </xsd:simpleType>
    </xsd:element>
    <xsd:element name="DanNumber" ma:index="3" nillable="true" ma:displayName="Dan Number" ma:internalName="DanNumber">
      <xsd:simpleType>
        <xsd:restriction base="dms:Text">
          <xsd:maxLength value="255"/>
        </xsd:restriction>
      </xsd:simpleType>
    </xsd:element>
    <xsd:element name="DanTitle" ma:index="4" nillable="true" ma:displayName="Dan Title" ma:internalName="DanTitle">
      <xsd:simpleType>
        <xsd:restriction base="dms:Text">
          <xsd:maxLength value="255"/>
        </xsd:restriction>
      </xsd:simpleType>
    </xsd:element>
    <xsd:element name="DataClassification" ma:index="5" nillable="true" ma:displayName="Data Classification" ma:internalName="DataClassification">
      <xsd:simpleType>
        <xsd:restriction base="dms:Text">
          <xsd:maxLength value="255"/>
        </xsd:restriction>
      </xsd:simpleType>
    </xsd:element>
    <xsd:element name="DispositionAction" ma:index="6" nillable="true" ma:displayName="Disposition Action" ma:internalName="DispositionAction">
      <xsd:simpleType>
        <xsd:restriction base="dms:Text">
          <xsd:maxLength value="255"/>
        </xsd:restriction>
      </xsd:simpleType>
    </xsd:element>
    <xsd:element name="MeetingDate1" ma:index="7" nillable="true" ma:displayName="Meeting Date 1" ma:format="DateOnly" ma:internalName="MeetingDate1">
      <xsd:simpleType>
        <xsd:restriction base="dms:DateTime"/>
      </xsd:simpleType>
    </xsd:element>
    <xsd:element name="MeetingDate2" ma:index="8" nillable="true" ma:displayName="Meeting Date 2" ma:format="DateOnly" ma:internalName="MeetingDate2">
      <xsd:simpleType>
        <xsd:restriction base="dms:DateTime"/>
      </xsd:simpleType>
    </xsd:element>
    <xsd:element name="MeetingDate3" ma:index="9" nillable="true" ma:displayName="Meeting Date 3" ma:format="DateOnly" ma:internalName="MeetingDate3">
      <xsd:simpleType>
        <xsd:restriction base="dms:DateTime"/>
      </xsd:simpleType>
    </xsd:element>
    <xsd:element name="MeetingDate4" ma:index="10" nillable="true" ma:displayName="Meeting Date 4" ma:format="DateOnly" ma:internalName="MeetingDate4">
      <xsd:simpleType>
        <xsd:restriction base="dms:DateTime"/>
      </xsd:simpleType>
    </xsd:element>
    <xsd:element name="MeetingType1" ma:index="11" nillable="true" ma:displayName="Meeting Type 1" ma:internalName="MeetingType1">
      <xsd:simpleType>
        <xsd:restriction base="dms:Text">
          <xsd:maxLength value="255"/>
        </xsd:restriction>
      </xsd:simpleType>
    </xsd:element>
    <xsd:element name="MeetingType2" ma:index="12" nillable="true" ma:displayName="Meeting Type 2" ma:internalName="MeetingType2">
      <xsd:simpleType>
        <xsd:restriction base="dms:Text">
          <xsd:maxLength value="255"/>
        </xsd:restriction>
      </xsd:simpleType>
    </xsd:element>
    <xsd:element name="MeetingType3" ma:index="13" nillable="true" ma:displayName="Meeting Type 3" ma:internalName="MeetingType3">
      <xsd:simpleType>
        <xsd:restriction base="dms:Text">
          <xsd:maxLength value="255"/>
        </xsd:restriction>
      </xsd:simpleType>
    </xsd:element>
    <xsd:element name="MeetingType4" ma:index="14" nillable="true" ma:displayName="Meeting Type 4" ma:internalName="MeetingType4">
      <xsd:simpleType>
        <xsd:restriction base="dms:Text">
          <xsd:maxLength value="255"/>
        </xsd:restriction>
      </xsd:simpleType>
    </xsd:element>
    <xsd:element name="RecordOwner" ma:index="15" nillable="true" ma:displayName="Record Owner" ma:internalName="RecordOwner">
      <xsd:simpleType>
        <xsd:restriction base="dms:Text">
          <xsd:maxLength value="255"/>
        </xsd:restriction>
      </xsd:simpleType>
    </xsd:element>
    <xsd:element name="RetentionDesignation" ma:index="16" nillable="true" ma:displayName="Retention Designation" ma:internalName="RetentionDesignation">
      <xsd:simpleType>
        <xsd:restriction base="dms:Text">
          <xsd:maxLength value="255"/>
        </xsd:restriction>
      </xsd:simpleType>
    </xsd:element>
    <xsd:element name="RetentionTimePeriod" ma:index="17" nillable="true" ma:displayName="Retention Time Period" ma:internalName="RetentionTimePeriod">
      <xsd:simpleType>
        <xsd:restriction base="dms:Text">
          <xsd:maxLength value="255"/>
        </xsd:restriction>
      </xsd:simpleType>
    </xsd:element>
    <xsd:element name="RetentionTriggerDate" ma:index="18" nillable="true" ma:displayName="Retention Trigger Date" ma:internalName="RetentionTriggerDate">
      <xsd:simpleType>
        <xsd:restriction base="dms:Text">
          <xsd:maxLength value="255"/>
        </xsd:restriction>
      </xsd:simpleType>
    </xsd:element>
    <xsd:element name="DocumentAdditionalInformation" ma:index="25" nillable="true" ma:displayName="Document Additional Information" ma:internalName="DocumentAdditionalInformation">
      <xsd:simpleType>
        <xsd:restriction base="dms:Note">
          <xsd:maxLength value="255"/>
        </xsd:restriction>
      </xsd:simpleType>
    </xsd:element>
    <xsd:element name="DocumentSummaryDescription" ma:index="26" nillable="true" ma:displayName="Document Summary Description" ma:internalName="DocumentSummaryDescription">
      <xsd:simpleType>
        <xsd:restriction base="dms:Note">
          <xsd:maxLength value="255"/>
        </xsd:restriction>
      </xsd:simpleType>
    </xsd:element>
    <xsd:element name="PublishedDate1" ma:index="27" nillable="true" ma:displayName="Published Date" ma:format="DateOnly" ma:indexed="true" ma:internalName="PublishedDate1">
      <xsd:simpleType>
        <xsd:restriction base="dms:DateTime"/>
      </xsd:simpleType>
    </xsd:element>
    <xsd:element name="Public" ma:index="30" nillable="true" ma:displayName="Public" ma:default="1" ma:internalName="Public">
      <xsd:simpleType>
        <xsd:restriction base="dms:Boolean"/>
      </xsd:simpleType>
    </xsd:element>
    <xsd:element name="Display" ma:index="31" nillable="true" ma:displayName="Display" ma:default="1" ma:internalName="Display">
      <xsd:simpleType>
        <xsd:restriction base="dms:Boolean"/>
      </xsd:simpleType>
    </xsd:element>
    <xsd:element name="Final" ma:index="32" nillable="true" ma:displayName="Final" ma:default="0" ma:internalName="Final">
      <xsd:simpleType>
        <xsd:restriction base="dms:Boolean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112bfed-6297-4c76-bd93-f21b9de9550d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2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2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Tags" ma:index="33" nillable="true" ma:displayName="MediaServiceAutoTags" ma:internalName="MediaServiceAutoTags" ma:readOnly="true">
      <xsd:simpleType>
        <xsd:restriction base="dms:Text"/>
      </xsd:simpleType>
    </xsd:element>
    <xsd:element name="MediaServiceOCR" ma:index="34" nillable="true" ma:displayName="MediaServiceOCR" ma:internalName="MediaServiceOCR" ma:readOnly="true">
      <xsd:simpleType>
        <xsd:restriction base="dms:Note">
          <xsd:maxLength value="255"/>
        </xsd:restriction>
      </xsd:simpleType>
    </xsd:element>
    <xsd:element name="ActiveLibraryURL" ma:index="35" nillable="true" ma:displayName="Active Library URL" ma:description="Holds URL for file location in Active Library. To be copied to Final Library." ma:internalName="ActiveLibraryURL">
      <xsd:simpleType>
        <xsd:restriction base="dms:Note">
          <xsd:maxLength value="255"/>
        </xsd:restriction>
      </xsd:simpleType>
    </xsd:element>
    <xsd:element name="MediaServiceAutoKeyPoints" ma:index="36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37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PRDA_x0023_" ma:index="38" nillable="true" ma:displayName="PRDA#" ma:format="Dropdown" ma:internalName="PRDA_x0023_">
      <xsd:simpleType>
        <xsd:restriction base="dms:Text">
          <xsd:maxLength value="255"/>
        </xsd:restriction>
      </xsd:simpleType>
    </xsd:element>
    <xsd:element name="lcf76f155ced4ddcb4097134ff3c332f" ma:index="40" nillable="true" ma:taxonomy="true" ma:internalName="lcf76f155ced4ddcb4097134ff3c332f" ma:taxonomyFieldName="MediaServiceImageTags" ma:displayName="Image Tags" ma:readOnly="false" ma:fieldId="{5cf76f15-5ced-4ddc-b409-7134ff3c332f}" ma:taxonomyMulti="true" ma:sspId="f151e71e-1a35-429f-b8ca-70a835ee348f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GenerationTime" ma:index="42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43" nillable="true" ma:displayName="MediaServiceEventHashCode" ma:hidden="true" ma:internalName="MediaServiceEventHashCode" ma:readOnly="true">
      <xsd:simpleType>
        <xsd:restriction base="dms:Text"/>
      </xsd:simpleType>
    </xsd:element>
    <xsd:element name="Content_x0020_Type_x0020_Text" ma:index="44" nillable="true" ma:displayName="Content Type Text" ma:internalName="Content_x0020_Type_x0020_Text">
      <xsd:simpleType>
        <xsd:restriction base="dms:Text">
          <xsd:maxLength value="255"/>
        </xsd:restriction>
      </xsd:simpleType>
    </xsd:element>
    <xsd:element name="AttachmentValue" ma:index="45" nillable="true" ma:displayName="AttachmentValue" ma:internalName="AttachmentValue">
      <xsd:simpleType>
        <xsd:restriction base="dms:Note">
          <xsd:maxLength value="255"/>
        </xsd:restriction>
      </xsd:simpleType>
    </xsd:element>
    <xsd:element name="MediaServiceObjectDetectorVersions" ma:index="46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c6b6fa1d-1a0a-4367-bc8e-8a0985d476e0" elementFormDefault="qualified">
    <xsd:import namespace="http://schemas.microsoft.com/office/2006/documentManagement/types"/>
    <xsd:import namespace="http://schemas.microsoft.com/office/infopath/2007/PartnerControls"/>
    <xsd:element name="TaxCatchAll" ma:index="41" nillable="true" ma:displayName="Taxonomy Catch All Column" ma:hidden="true" ma:list="{7089ccbd-bc7c-4deb-a9b2-01c61123845d}" ma:internalName="TaxCatchAll" ma:showField="CatchAllData" ma:web="7723d88b-aecd-4d62-9614-c429aa84638e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20" ma:displayName="Content Type"/>
        <xsd:element ref="dc:title" minOccurs="0" maxOccurs="1" ma:index="1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94F04A4B-1971-4CF2-BB5A-2E7A45E2B691}">
  <ds:schemaRefs>
    <ds:schemaRef ds:uri="http://purl.org/dc/elements/1.1/"/>
    <ds:schemaRef ds:uri="http://schemas.microsoft.com/office/2006/metadata/properties"/>
    <ds:schemaRef ds:uri="http://schemas.microsoft.com/sharepoint/v3"/>
    <ds:schemaRef ds:uri="http://schemas.microsoft.com/office/2006/documentManagement/types"/>
    <ds:schemaRef ds:uri="http://purl.org/dc/terms/"/>
    <ds:schemaRef ds:uri="http://schemas.openxmlformats.org/package/2006/metadata/core-properties"/>
    <ds:schemaRef ds:uri="http://purl.org/dc/dcmitype/"/>
    <ds:schemaRef ds:uri="da52a290-f8ad-425f-ad93-f9d01d384570"/>
    <ds:schemaRef ds:uri="http://schemas.microsoft.com/office/infopath/2007/PartnerControls"/>
    <ds:schemaRef ds:uri="http://www.w3.org/XML/1998/namespace"/>
  </ds:schemaRefs>
</ds:datastoreItem>
</file>

<file path=customXml/itemProps2.xml><?xml version="1.0" encoding="utf-8"?>
<ds:datastoreItem xmlns:ds="http://schemas.openxmlformats.org/officeDocument/2006/customXml" ds:itemID="{F3FB45BC-9592-453D-ABAC-573A1169C6E6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D76F4490-5D7C-42E3-B978-60288A97E822}"/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5862</TotalTime>
  <Words>543</Words>
  <Application>Microsoft Office PowerPoint</Application>
  <PresentationFormat>On-screen Show (4:3)</PresentationFormat>
  <Paragraphs>81</Paragraphs>
  <Slides>10</Slides>
  <Notes>10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5" baseType="lpstr">
      <vt:lpstr>Arial</vt:lpstr>
      <vt:lpstr>Calibri</vt:lpstr>
      <vt:lpstr>Calibri Light</vt:lpstr>
      <vt:lpstr>Wingdings</vt:lpstr>
      <vt:lpstr>Office Theme</vt:lpstr>
      <vt:lpstr>PowerPoint Presentation</vt:lpstr>
      <vt:lpstr> Results that Matter</vt:lpstr>
      <vt:lpstr>Accountability Audit Results</vt:lpstr>
      <vt:lpstr>Accountability Audit Results</vt:lpstr>
      <vt:lpstr>Related Audit Work</vt:lpstr>
      <vt:lpstr>PowerPoint Presentation</vt:lpstr>
      <vt:lpstr>Closing Remarks</vt:lpstr>
      <vt:lpstr>Report Publication</vt:lpstr>
      <vt:lpstr>Thank You!</vt:lpstr>
      <vt:lpstr>PowerPoint Presentation</vt:lpstr>
    </vt:vector>
  </TitlesOfParts>
  <Company>WA State Auditor's Office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Exit Conference Powerpoint</dc:title>
  <dc:creator>Baylor, Kristina (SAO)</dc:creator>
  <cp:lastModifiedBy>Thompson, Daniel (SAO)</cp:lastModifiedBy>
  <cp:revision>364</cp:revision>
  <cp:lastPrinted>2020-09-24T21:11:51Z</cp:lastPrinted>
  <dcterms:created xsi:type="dcterms:W3CDTF">2020-08-10T19:31:04Z</dcterms:created>
  <dcterms:modified xsi:type="dcterms:W3CDTF">2022-11-30T21:31:17Z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0x010100289001A237C67D43B0F4AA263C333D630B00F74047483A90AD458292192B42244381</vt:lpwstr>
  </property>
  <property fmtid="{D5CDD505-2E9C-101B-9397-08002B2CF9AE}" pid="3" name="MediaServiceImageTags">
    <vt:lpwstr/>
  </property>
</Properties>
</file>